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8"/>
  </p:notesMasterIdLst>
  <p:handoutMasterIdLst>
    <p:handoutMasterId r:id="rId49"/>
  </p:handoutMasterIdLst>
  <p:sldIdLst>
    <p:sldId id="367" r:id="rId2"/>
    <p:sldId id="431" r:id="rId3"/>
    <p:sldId id="420" r:id="rId4"/>
    <p:sldId id="421" r:id="rId5"/>
    <p:sldId id="422" r:id="rId6"/>
    <p:sldId id="439" r:id="rId7"/>
    <p:sldId id="434" r:id="rId8"/>
    <p:sldId id="423" r:id="rId9"/>
    <p:sldId id="437" r:id="rId10"/>
    <p:sldId id="438" r:id="rId11"/>
    <p:sldId id="369" r:id="rId12"/>
    <p:sldId id="303" r:id="rId13"/>
    <p:sldId id="291" r:id="rId14"/>
    <p:sldId id="472" r:id="rId15"/>
    <p:sldId id="292" r:id="rId16"/>
    <p:sldId id="267" r:id="rId17"/>
    <p:sldId id="307" r:id="rId18"/>
    <p:sldId id="288" r:id="rId19"/>
    <p:sldId id="295" r:id="rId20"/>
    <p:sldId id="264" r:id="rId21"/>
    <p:sldId id="352" r:id="rId22"/>
    <p:sldId id="445" r:id="rId23"/>
    <p:sldId id="480" r:id="rId24"/>
    <p:sldId id="296" r:id="rId25"/>
    <p:sldId id="368" r:id="rId26"/>
    <p:sldId id="354" r:id="rId27"/>
    <p:sldId id="473" r:id="rId28"/>
    <p:sldId id="271" r:id="rId29"/>
    <p:sldId id="273" r:id="rId30"/>
    <p:sldId id="484" r:id="rId31"/>
    <p:sldId id="483" r:id="rId32"/>
    <p:sldId id="482" r:id="rId33"/>
    <p:sldId id="475" r:id="rId34"/>
    <p:sldId id="458" r:id="rId35"/>
    <p:sldId id="284" r:id="rId36"/>
    <p:sldId id="476" r:id="rId37"/>
    <p:sldId id="478" r:id="rId38"/>
    <p:sldId id="485" r:id="rId39"/>
    <p:sldId id="469" r:id="rId40"/>
    <p:sldId id="441" r:id="rId41"/>
    <p:sldId id="442" r:id="rId42"/>
    <p:sldId id="443" r:id="rId43"/>
    <p:sldId id="479" r:id="rId44"/>
    <p:sldId id="444" r:id="rId45"/>
    <p:sldId id="446" r:id="rId46"/>
    <p:sldId id="372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006600"/>
    <a:srgbClr val="CC0000"/>
    <a:srgbClr val="90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309" autoAdjust="0"/>
    <p:restoredTop sz="37697" autoAdjust="0"/>
  </p:normalViewPr>
  <p:slideViewPr>
    <p:cSldViewPr>
      <p:cViewPr>
        <p:scale>
          <a:sx n="80" d="100"/>
          <a:sy n="80" d="100"/>
        </p:scale>
        <p:origin x="-5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de-DE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de-DE"/>
          </a:p>
        </p:txBody>
      </p:sp>
      <p:sp>
        <p:nvSpPr>
          <p:cNvPr id="402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1756BB5-70EB-44E4-BC92-FEC2F92E7E2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134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88472D0-507C-49A5-9F3C-257C318616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59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719F9-00E0-4282-B6A1-C4F129F16B5C}" type="slidenum">
              <a:rPr lang="en-US"/>
              <a:pPr/>
              <a:t>1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60C1D-731B-4418-95AB-C5DD99BBA632}" type="slidenum">
              <a:rPr lang="en-US"/>
              <a:pPr/>
              <a:t>10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6077B-9CCD-466F-B736-C511678BD711}" type="slidenum">
              <a:rPr lang="en-US"/>
              <a:pPr/>
              <a:t>11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68D8C1-7F51-46D4-B234-5743A3CAAFCD}" type="slidenum">
              <a:rPr lang="en-US"/>
              <a:pPr/>
              <a:t>12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12774-3197-45C8-A46D-E2454D093C3F}" type="slidenum">
              <a:rPr lang="en-US"/>
              <a:pPr/>
              <a:t>13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DD0B20-417E-454B-AE14-DBFF18DC0F72}" type="slidenum">
              <a:rPr lang="en-US"/>
              <a:pPr/>
              <a:t>14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CD758-D470-44E2-B955-68229BCBA398}" type="slidenum">
              <a:rPr lang="en-US"/>
              <a:pPr/>
              <a:t>15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0D073-FC41-42E3-8092-734CF65600FA}" type="slidenum">
              <a:rPr lang="en-US"/>
              <a:pPr/>
              <a:t>16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700DA-1066-4EFB-973C-D121686A7614}" type="slidenum">
              <a:rPr lang="en-US"/>
              <a:pPr/>
              <a:t>17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863F3-0002-423C-B0C5-9EF7C7A15179}" type="slidenum">
              <a:rPr lang="en-US"/>
              <a:pPr/>
              <a:t>18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B2957-D36D-464E-8FAB-943D585E03FB}" type="slidenum">
              <a:rPr lang="en-US"/>
              <a:pPr/>
              <a:t>19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58EE8-3D84-47E3-BBD8-32B4EE570424}" type="slidenum">
              <a:rPr lang="en-US"/>
              <a:pPr/>
              <a:t>2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07E06-8CAD-424E-9D98-E27A05A2F0D5}" type="slidenum">
              <a:rPr lang="en-US"/>
              <a:pPr/>
              <a:t>20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266AB-578C-4B10-9E9F-7CF35F36EA2A}" type="slidenum">
              <a:rPr lang="en-US"/>
              <a:pPr/>
              <a:t>21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A1713-D5AE-4729-B566-12D722FEC0F6}" type="slidenum">
              <a:rPr lang="en-US"/>
              <a:pPr/>
              <a:t>22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FAE05-E936-4202-8EFF-C3AF44A85434}" type="slidenum">
              <a:rPr lang="en-US"/>
              <a:pPr/>
              <a:t>23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DD87B-1C1F-4D89-90B3-8FFBE356ACF2}" type="slidenum">
              <a:rPr lang="en-US"/>
              <a:pPr/>
              <a:t>24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3F487-494E-4C7D-A3F6-F63EE3F5463B}" type="slidenum">
              <a:rPr lang="en-US"/>
              <a:pPr/>
              <a:t>25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E2D22-D4BE-4C09-B38D-A940229CB0C6}" type="slidenum">
              <a:rPr lang="en-US"/>
              <a:pPr/>
              <a:t>26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51AE8-1C8A-4B71-80C5-BFF3EEC76565}" type="slidenum">
              <a:rPr lang="en-US"/>
              <a:pPr/>
              <a:t>27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07BA19-6A86-40F8-B1D4-6D484E138D11}" type="slidenum">
              <a:rPr lang="en-US"/>
              <a:pPr/>
              <a:t>28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01EF4-130B-462E-8EF5-F549708CF3F7}" type="slidenum">
              <a:rPr lang="en-US"/>
              <a:pPr/>
              <a:t>29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78E23-39BC-4293-8714-D9E4FFDD7BFB}" type="slidenum">
              <a:rPr lang="en-US"/>
              <a:pPr/>
              <a:t>3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AF15B-7F43-423E-BACE-EC7D59971E3F}" type="slidenum">
              <a:rPr lang="en-US"/>
              <a:pPr/>
              <a:t>30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AF15B-7F43-423E-BACE-EC7D59971E3F}" type="slidenum">
              <a:rPr lang="en-US"/>
              <a:pPr/>
              <a:t>31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DA844-B3D7-4D63-8FA4-F5331D20D977}" type="slidenum">
              <a:rPr lang="en-US"/>
              <a:pPr/>
              <a:t>32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09E52-92D6-4CD6-B57A-91200B41085B}" type="slidenum">
              <a:rPr lang="en-US"/>
              <a:pPr/>
              <a:t>33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AC1F9-59F4-4FCC-A927-EFA027EA77A2}" type="slidenum">
              <a:rPr lang="en-US"/>
              <a:pPr/>
              <a:t>34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6E16F-5D05-48AB-A0D5-2A20B79B3038}" type="slidenum">
              <a:rPr lang="en-US"/>
              <a:pPr/>
              <a:t>35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7CAE2-5EC6-4524-9E0A-28EECC65369C}" type="slidenum">
              <a:rPr lang="en-US"/>
              <a:pPr/>
              <a:t>36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9393D-EF90-463E-BCB6-C7B0DFA7887A}" type="slidenum">
              <a:rPr lang="en-US"/>
              <a:pPr/>
              <a:t>37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C65A9-B42C-41F5-AC1D-C4239963798E}" type="slidenum">
              <a:rPr lang="en-US"/>
              <a:pPr/>
              <a:t>39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EA7B3-EF05-47A7-9DAC-34B89904A493}" type="slidenum">
              <a:rPr lang="en-US"/>
              <a:pPr/>
              <a:t>40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FF135-0EB6-4413-B4A2-52458930B657}" type="slidenum">
              <a:rPr lang="en-US"/>
              <a:pPr/>
              <a:t>4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D09D15-CBD9-4635-92FC-5B0A4697B78F}" type="slidenum">
              <a:rPr lang="en-US"/>
              <a:pPr/>
              <a:t>41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7E84E-105B-4AE6-AA13-D7C52319BDE7}" type="slidenum">
              <a:rPr lang="en-US"/>
              <a:pPr/>
              <a:t>42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1583A-2A78-45AB-A17D-88FB0FBC4ABD}" type="slidenum">
              <a:rPr lang="en-US"/>
              <a:pPr/>
              <a:t>43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32CA0E-8139-40E3-99C1-3927462F822E}" type="slidenum">
              <a:rPr lang="en-US"/>
              <a:pPr/>
              <a:t>44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4F4E4-9587-4F65-8E31-35F9FBC4597B}" type="slidenum">
              <a:rPr lang="en-US"/>
              <a:pPr/>
              <a:t>45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3C9AC-9D54-4964-A0C4-9BFA8A9FF8A4}" type="slidenum">
              <a:rPr lang="en-US"/>
              <a:pPr/>
              <a:t>46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4187A-76C9-4F6C-AC6D-235B86AD9943}" type="slidenum">
              <a:rPr lang="en-US"/>
              <a:pPr/>
              <a:t>5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08BA3-EFF4-4F94-9B9A-C6BC20A29836}" type="slidenum">
              <a:rPr lang="en-US"/>
              <a:pPr/>
              <a:t>6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28437-D9BD-4813-83D4-9C3392E39A0D}" type="slidenum">
              <a:rPr lang="en-US"/>
              <a:pPr/>
              <a:t>7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B209D-123E-4C4C-98D2-87EF761E9472}" type="slidenum">
              <a:rPr lang="en-US"/>
              <a:pPr/>
              <a:t>8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C2C54-E8B3-4100-96E4-0188C7F2F9BD}" type="slidenum">
              <a:rPr lang="en-US"/>
              <a:pPr/>
              <a:t>9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4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6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76200"/>
            <a:ext cx="211455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191250" cy="6049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2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11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762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4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0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0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8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7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46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73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8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0391" name="Rectangle 7"/>
          <p:cNvSpPr>
            <a:spLocks noChangeArrowheads="1"/>
          </p:cNvSpPr>
          <p:nvPr userDrawn="1"/>
        </p:nvSpPr>
        <p:spPr bwMode="gray">
          <a:xfrm>
            <a:off x="76200" y="685800"/>
            <a:ext cx="8991600" cy="36513"/>
          </a:xfrm>
          <a:prstGeom prst="rect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de-DE" sz="2400" b="0">
              <a:latin typeface="Arial Rounded MT Bold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6.wmf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4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wmf"/><Relationship Id="rId5" Type="http://schemas.openxmlformats.org/officeDocument/2006/relationships/image" Target="../media/image65.png"/><Relationship Id="rId4" Type="http://schemas.openxmlformats.org/officeDocument/2006/relationships/image" Target="../media/image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990600" y="1609725"/>
            <a:ext cx="59436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defRPr>
                <a:solidFill>
                  <a:schemeClr val="tx1"/>
                </a:solidFill>
                <a:latin typeface="Arial" charset="0"/>
              </a:defRPr>
            </a:lvl1pPr>
            <a:lvl2pPr marL="92075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37795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83515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9235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749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67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63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21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spcAft>
                <a:spcPct val="60000"/>
              </a:spcAft>
              <a:buFontTx/>
              <a:buAutoNum type="arabicPeriod"/>
            </a:pPr>
            <a:r>
              <a:rPr lang="de-DE" sz="2800" b="0" dirty="0"/>
              <a:t>Evolutionsstrategien </a:t>
            </a:r>
            <a:br>
              <a:rPr lang="de-DE" sz="2800" b="0" dirty="0"/>
            </a:br>
            <a:r>
              <a:rPr lang="de-DE" sz="1600" b="0" dirty="0"/>
              <a:t>(kontinuierliche Parameter)</a:t>
            </a:r>
          </a:p>
          <a:p>
            <a:pPr>
              <a:lnSpc>
                <a:spcPct val="140000"/>
              </a:lnSpc>
              <a:spcAft>
                <a:spcPct val="60000"/>
              </a:spcAft>
              <a:buFontTx/>
              <a:buAutoNum type="arabicPeriod"/>
            </a:pPr>
            <a:r>
              <a:rPr lang="de-DE" sz="2800" b="0" dirty="0"/>
              <a:t>Genetische Algorithmen</a:t>
            </a:r>
            <a:br>
              <a:rPr lang="de-DE" sz="2800" b="0" dirty="0"/>
            </a:br>
            <a:r>
              <a:rPr lang="de-DE" sz="1600" b="0" dirty="0"/>
              <a:t>(diskrete Parameter in kombinatorischen Problemen)</a:t>
            </a:r>
          </a:p>
        </p:txBody>
      </p:sp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81125"/>
            <a:ext cx="21542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1" name="Picture 7" descr="TSP1000Path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1981200" cy="14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5181600" y="5791200"/>
            <a:ext cx="3194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Dr. Markus Olhofer</a:t>
            </a:r>
          </a:p>
          <a:p>
            <a:r>
              <a:rPr lang="en-US" b="0"/>
              <a:t>markus.olhofer(at)honda-ri.de</a:t>
            </a:r>
          </a:p>
        </p:txBody>
      </p:sp>
      <p:sp>
        <p:nvSpPr>
          <p:cNvPr id="13415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Evolutionsstrategie / Genetischer Algorithmus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4114800" y="2819400"/>
            <a:ext cx="4724400" cy="2286000"/>
          </a:xfrm>
          <a:prstGeom prst="rect">
            <a:avLst/>
          </a:prstGeom>
          <a:noFill/>
          <a:ln w="1905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2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/>
              <a:t>Individuelle Schrittweiten</a:t>
            </a:r>
          </a:p>
        </p:txBody>
      </p:sp>
      <p:graphicFrame>
        <p:nvGraphicFramePr>
          <p:cNvPr id="322565" name="Object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95436080"/>
              </p:ext>
            </p:extLst>
          </p:nvPr>
        </p:nvGraphicFramePr>
        <p:xfrm>
          <a:off x="4360863" y="3001963"/>
          <a:ext cx="4232275" cy="190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97" name="Equation" r:id="rId4" imgW="2082600" imgH="939600" progId="Equation.3">
                  <p:embed/>
                </p:oleObj>
              </mc:Choice>
              <mc:Fallback>
                <p:oleObj name="Equation" r:id="rId4" imgW="2082600" imgH="939600" progId="Equation.3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3001963"/>
                        <a:ext cx="4232275" cy="190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6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267200" y="5410200"/>
          <a:ext cx="9144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98" name="Equation" r:id="rId6" imgW="685800" imgH="457200" progId="Equation.3">
                  <p:embed/>
                </p:oleObj>
              </mc:Choice>
              <mc:Fallback>
                <p:oleObj name="Equation" r:id="rId6" imgW="685800" imgH="457200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410200"/>
                        <a:ext cx="9144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4648200" y="144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b="0"/>
          </a:p>
        </p:txBody>
      </p:sp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5257800" y="144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9" name="Rectangle 9"/>
          <p:cNvSpPr>
            <a:spLocks noChangeArrowheads="1"/>
          </p:cNvSpPr>
          <p:nvPr/>
        </p:nvSpPr>
        <p:spPr bwMode="auto">
          <a:xfrm>
            <a:off x="4953000" y="144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70" name="Rectangle 10"/>
          <p:cNvSpPr>
            <a:spLocks noChangeArrowheads="1"/>
          </p:cNvSpPr>
          <p:nvPr/>
        </p:nvSpPr>
        <p:spPr bwMode="auto">
          <a:xfrm>
            <a:off x="6477000" y="144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71" name="Rectangle 11"/>
          <p:cNvSpPr>
            <a:spLocks noChangeArrowheads="1"/>
          </p:cNvSpPr>
          <p:nvPr/>
        </p:nvSpPr>
        <p:spPr bwMode="auto">
          <a:xfrm>
            <a:off x="7086600" y="144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72" name="Rectangle 12"/>
          <p:cNvSpPr>
            <a:spLocks noChangeArrowheads="1"/>
          </p:cNvSpPr>
          <p:nvPr/>
        </p:nvSpPr>
        <p:spPr bwMode="auto">
          <a:xfrm>
            <a:off x="6781800" y="144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73" name="Rectangle 13"/>
          <p:cNvSpPr>
            <a:spLocks noChangeArrowheads="1"/>
          </p:cNvSpPr>
          <p:nvPr/>
        </p:nvSpPr>
        <p:spPr bwMode="auto">
          <a:xfrm>
            <a:off x="5562600" y="144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74" name="Rectangle 14"/>
          <p:cNvSpPr>
            <a:spLocks noChangeArrowheads="1"/>
          </p:cNvSpPr>
          <p:nvPr/>
        </p:nvSpPr>
        <p:spPr bwMode="auto">
          <a:xfrm>
            <a:off x="6172200" y="144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75" name="Rectangle 15"/>
          <p:cNvSpPr>
            <a:spLocks noChangeArrowheads="1"/>
          </p:cNvSpPr>
          <p:nvPr/>
        </p:nvSpPr>
        <p:spPr bwMode="auto">
          <a:xfrm>
            <a:off x="5867400" y="144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76" name="Text Box 16"/>
          <p:cNvSpPr txBox="1">
            <a:spLocks noChangeArrowheads="1"/>
          </p:cNvSpPr>
          <p:nvPr/>
        </p:nvSpPr>
        <p:spPr bwMode="auto">
          <a:xfrm>
            <a:off x="609600" y="99060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/>
              <a:t>Jede Variable hat eine eigene Schrittweite</a:t>
            </a:r>
          </a:p>
        </p:txBody>
      </p:sp>
      <p:sp>
        <p:nvSpPr>
          <p:cNvPr id="322577" name="Text Box 17"/>
          <p:cNvSpPr txBox="1">
            <a:spLocks noChangeArrowheads="1"/>
          </p:cNvSpPr>
          <p:nvPr/>
        </p:nvSpPr>
        <p:spPr bwMode="auto">
          <a:xfrm>
            <a:off x="4572000" y="990600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Chromosome:</a:t>
            </a:r>
          </a:p>
        </p:txBody>
      </p:sp>
      <p:sp>
        <p:nvSpPr>
          <p:cNvPr id="322578" name="Rectangle 18"/>
          <p:cNvSpPr>
            <a:spLocks noChangeArrowheads="1"/>
          </p:cNvSpPr>
          <p:nvPr/>
        </p:nvSpPr>
        <p:spPr bwMode="auto">
          <a:xfrm>
            <a:off x="4648200" y="1752600"/>
            <a:ext cx="3048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b="0"/>
          </a:p>
        </p:txBody>
      </p:sp>
      <p:sp>
        <p:nvSpPr>
          <p:cNvPr id="322579" name="Rectangle 19"/>
          <p:cNvSpPr>
            <a:spLocks noChangeArrowheads="1"/>
          </p:cNvSpPr>
          <p:nvPr/>
        </p:nvSpPr>
        <p:spPr bwMode="auto">
          <a:xfrm>
            <a:off x="5257800" y="1752600"/>
            <a:ext cx="3048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80" name="Rectangle 20"/>
          <p:cNvSpPr>
            <a:spLocks noChangeArrowheads="1"/>
          </p:cNvSpPr>
          <p:nvPr/>
        </p:nvSpPr>
        <p:spPr bwMode="auto">
          <a:xfrm>
            <a:off x="4953000" y="1752600"/>
            <a:ext cx="3048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81" name="Rectangle 21"/>
          <p:cNvSpPr>
            <a:spLocks noChangeArrowheads="1"/>
          </p:cNvSpPr>
          <p:nvPr/>
        </p:nvSpPr>
        <p:spPr bwMode="auto">
          <a:xfrm>
            <a:off x="6477000" y="1752600"/>
            <a:ext cx="3048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82" name="Rectangle 22"/>
          <p:cNvSpPr>
            <a:spLocks noChangeArrowheads="1"/>
          </p:cNvSpPr>
          <p:nvPr/>
        </p:nvSpPr>
        <p:spPr bwMode="auto">
          <a:xfrm>
            <a:off x="7086600" y="1752600"/>
            <a:ext cx="3048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83" name="Rectangle 23"/>
          <p:cNvSpPr>
            <a:spLocks noChangeArrowheads="1"/>
          </p:cNvSpPr>
          <p:nvPr/>
        </p:nvSpPr>
        <p:spPr bwMode="auto">
          <a:xfrm>
            <a:off x="6781800" y="1752600"/>
            <a:ext cx="3048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84" name="Rectangle 24"/>
          <p:cNvSpPr>
            <a:spLocks noChangeArrowheads="1"/>
          </p:cNvSpPr>
          <p:nvPr/>
        </p:nvSpPr>
        <p:spPr bwMode="auto">
          <a:xfrm>
            <a:off x="5562600" y="1752600"/>
            <a:ext cx="3048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85" name="Rectangle 25"/>
          <p:cNvSpPr>
            <a:spLocks noChangeArrowheads="1"/>
          </p:cNvSpPr>
          <p:nvPr/>
        </p:nvSpPr>
        <p:spPr bwMode="auto">
          <a:xfrm>
            <a:off x="6172200" y="1752600"/>
            <a:ext cx="3048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86" name="Rectangle 26"/>
          <p:cNvSpPr>
            <a:spLocks noChangeArrowheads="1"/>
          </p:cNvSpPr>
          <p:nvPr/>
        </p:nvSpPr>
        <p:spPr bwMode="auto">
          <a:xfrm>
            <a:off x="5867400" y="1752600"/>
            <a:ext cx="3048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87" name="Rectangle 27"/>
          <p:cNvSpPr>
            <a:spLocks noChangeArrowheads="1"/>
          </p:cNvSpPr>
          <p:nvPr/>
        </p:nvSpPr>
        <p:spPr bwMode="auto">
          <a:xfrm>
            <a:off x="4295775" y="1682750"/>
            <a:ext cx="35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>
                <a:sym typeface="Symbol" pitchFamily="18" charset="2"/>
              </a:rPr>
              <a:t></a:t>
            </a:r>
            <a:r>
              <a:rPr lang="de-DE" b="0" baseline="-25000">
                <a:sym typeface="Symbol" pitchFamily="18" charset="2"/>
              </a:rPr>
              <a:t>i</a:t>
            </a:r>
            <a:endParaRPr lang="de-DE" b="0">
              <a:sym typeface="Symbol" pitchFamily="18" charset="2"/>
            </a:endParaRPr>
          </a:p>
        </p:txBody>
      </p:sp>
      <p:sp>
        <p:nvSpPr>
          <p:cNvPr id="322588" name="Rectangle 28"/>
          <p:cNvSpPr>
            <a:spLocks noChangeArrowheads="1"/>
          </p:cNvSpPr>
          <p:nvPr/>
        </p:nvSpPr>
        <p:spPr bwMode="auto">
          <a:xfrm>
            <a:off x="4295775" y="1381125"/>
            <a:ext cx="331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>
                <a:sym typeface="Symbol" pitchFamily="18" charset="2"/>
              </a:rPr>
              <a:t>x</a:t>
            </a:r>
            <a:r>
              <a:rPr lang="de-DE" b="0" baseline="-25000">
                <a:sym typeface="Symbol" pitchFamily="18" charset="2"/>
              </a:rPr>
              <a:t>i</a:t>
            </a:r>
            <a:endParaRPr lang="de-DE" b="0">
              <a:sym typeface="Symbol" pitchFamily="18" charset="2"/>
            </a:endParaRPr>
          </a:p>
        </p:txBody>
      </p:sp>
      <p:sp>
        <p:nvSpPr>
          <p:cNvPr id="322589" name="Text Box 29"/>
          <p:cNvSpPr txBox="1">
            <a:spLocks noChangeArrowheads="1"/>
          </p:cNvSpPr>
          <p:nvPr/>
        </p:nvSpPr>
        <p:spPr bwMode="auto">
          <a:xfrm>
            <a:off x="2971800" y="60960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>
                <a:sym typeface="Symbol" pitchFamily="18" charset="2"/>
              </a:rPr>
              <a:t>globale </a:t>
            </a:r>
          </a:p>
          <a:p>
            <a:r>
              <a:rPr lang="de-DE" b="0">
                <a:sym typeface="Symbol" pitchFamily="18" charset="2"/>
              </a:rPr>
              <a:t>Anpassung</a:t>
            </a:r>
          </a:p>
        </p:txBody>
      </p:sp>
      <p:graphicFrame>
        <p:nvGraphicFramePr>
          <p:cNvPr id="322590" name="Object 3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048000" y="5410200"/>
          <a:ext cx="9144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99" name="Equation" r:id="rId8" imgW="583920" imgH="419040" progId="Equation.3">
                  <p:embed/>
                </p:oleObj>
              </mc:Choice>
              <mc:Fallback>
                <p:oleObj name="Equation" r:id="rId8" imgW="583920" imgH="419040" progId="Equation.3">
                  <p:embed/>
                  <p:pic>
                    <p:nvPicPr>
                      <p:cNvPr id="0" name="Object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410200"/>
                        <a:ext cx="91440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91" name="Text Box 31"/>
          <p:cNvSpPr txBox="1">
            <a:spLocks noChangeArrowheads="1"/>
          </p:cNvSpPr>
          <p:nvPr/>
        </p:nvSpPr>
        <p:spPr bwMode="auto">
          <a:xfrm>
            <a:off x="4324350" y="606425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>
                <a:sym typeface="Symbol" pitchFamily="18" charset="2"/>
              </a:rPr>
              <a:t>lokale </a:t>
            </a:r>
          </a:p>
          <a:p>
            <a:r>
              <a:rPr lang="de-DE" b="0">
                <a:sym typeface="Symbol" pitchFamily="18" charset="2"/>
              </a:rPr>
              <a:t>Anpassung</a:t>
            </a:r>
          </a:p>
        </p:txBody>
      </p:sp>
      <p:sp>
        <p:nvSpPr>
          <p:cNvPr id="322592" name="Text Box 32"/>
          <p:cNvSpPr txBox="1">
            <a:spLocks noChangeArrowheads="1"/>
          </p:cNvSpPr>
          <p:nvPr/>
        </p:nvSpPr>
        <p:spPr bwMode="auto">
          <a:xfrm>
            <a:off x="609600" y="5486400"/>
            <a:ext cx="184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>
                <a:sym typeface="Symbol" pitchFamily="18" charset="2"/>
              </a:rPr>
              <a:t>Standard Werte:</a:t>
            </a:r>
          </a:p>
        </p:txBody>
      </p:sp>
      <p:sp>
        <p:nvSpPr>
          <p:cNvPr id="322597" name="Oval 37"/>
          <p:cNvSpPr>
            <a:spLocks noChangeArrowheads="1"/>
          </p:cNvSpPr>
          <p:nvPr/>
        </p:nvSpPr>
        <p:spPr bwMode="auto">
          <a:xfrm>
            <a:off x="1066800" y="1828800"/>
            <a:ext cx="838200" cy="838200"/>
          </a:xfrm>
          <a:prstGeom prst="ellipse">
            <a:avLst/>
          </a:prstGeom>
          <a:noFill/>
          <a:ln w="19050" algn="ctr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98" name="Oval 38"/>
          <p:cNvSpPr>
            <a:spLocks noChangeArrowheads="1"/>
          </p:cNvSpPr>
          <p:nvPr/>
        </p:nvSpPr>
        <p:spPr bwMode="auto">
          <a:xfrm>
            <a:off x="2057400" y="3352800"/>
            <a:ext cx="457200" cy="1447800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99" name="Oval 39"/>
          <p:cNvSpPr>
            <a:spLocks noChangeArrowheads="1"/>
          </p:cNvSpPr>
          <p:nvPr/>
        </p:nvSpPr>
        <p:spPr bwMode="auto">
          <a:xfrm>
            <a:off x="2438400" y="2590800"/>
            <a:ext cx="1371600" cy="4572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600" name="Line 40"/>
          <p:cNvSpPr>
            <a:spLocks noChangeShapeType="1"/>
          </p:cNvSpPr>
          <p:nvPr/>
        </p:nvSpPr>
        <p:spPr bwMode="auto">
          <a:xfrm flipV="1">
            <a:off x="685800" y="1752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601" name="Line 41"/>
          <p:cNvSpPr>
            <a:spLocks noChangeShapeType="1"/>
          </p:cNvSpPr>
          <p:nvPr/>
        </p:nvSpPr>
        <p:spPr bwMode="auto">
          <a:xfrm>
            <a:off x="685800" y="4953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602" name="Text Box 42"/>
          <p:cNvSpPr txBox="1">
            <a:spLocks noChangeArrowheads="1"/>
          </p:cNvSpPr>
          <p:nvPr/>
        </p:nvSpPr>
        <p:spPr bwMode="auto">
          <a:xfrm>
            <a:off x="2133600" y="4953000"/>
            <a:ext cx="149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Parameter 1</a:t>
            </a:r>
          </a:p>
        </p:txBody>
      </p:sp>
      <p:sp>
        <p:nvSpPr>
          <p:cNvPr id="322603" name="Text Box 43"/>
          <p:cNvSpPr txBox="1">
            <a:spLocks noChangeArrowheads="1"/>
          </p:cNvSpPr>
          <p:nvPr/>
        </p:nvSpPr>
        <p:spPr bwMode="auto">
          <a:xfrm rot="16200000">
            <a:off x="-257968" y="2467768"/>
            <a:ext cx="149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Parameter 2</a:t>
            </a:r>
          </a:p>
        </p:txBody>
      </p:sp>
      <p:sp>
        <p:nvSpPr>
          <p:cNvPr id="322604" name="Line 44"/>
          <p:cNvSpPr>
            <a:spLocks noChangeShapeType="1"/>
          </p:cNvSpPr>
          <p:nvPr/>
        </p:nvSpPr>
        <p:spPr bwMode="auto">
          <a:xfrm flipV="1">
            <a:off x="685800" y="4038600"/>
            <a:ext cx="16002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605" name="Line 45"/>
          <p:cNvSpPr>
            <a:spLocks noChangeShapeType="1"/>
          </p:cNvSpPr>
          <p:nvPr/>
        </p:nvSpPr>
        <p:spPr bwMode="auto">
          <a:xfrm flipV="1">
            <a:off x="685800" y="2819400"/>
            <a:ext cx="2438400" cy="213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606" name="Line 46"/>
          <p:cNvSpPr>
            <a:spLocks noChangeShapeType="1"/>
          </p:cNvSpPr>
          <p:nvPr/>
        </p:nvSpPr>
        <p:spPr bwMode="auto">
          <a:xfrm flipV="1">
            <a:off x="685800" y="2209800"/>
            <a:ext cx="838200" cy="27432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607" name="Line 47"/>
          <p:cNvSpPr>
            <a:spLocks noChangeShapeType="1"/>
          </p:cNvSpPr>
          <p:nvPr/>
        </p:nvSpPr>
        <p:spPr bwMode="auto">
          <a:xfrm>
            <a:off x="3124200" y="28194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608" name="Line 48"/>
          <p:cNvSpPr>
            <a:spLocks noChangeShapeType="1"/>
          </p:cNvSpPr>
          <p:nvPr/>
        </p:nvSpPr>
        <p:spPr bwMode="auto">
          <a:xfrm flipV="1">
            <a:off x="3124200" y="25908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609" name="Text Box 49"/>
          <p:cNvSpPr txBox="1">
            <a:spLocks noChangeArrowheads="1"/>
          </p:cNvSpPr>
          <p:nvPr/>
        </p:nvSpPr>
        <p:spPr bwMode="auto">
          <a:xfrm>
            <a:off x="3200400" y="2565400"/>
            <a:ext cx="35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>
                <a:sym typeface="Symbol" pitchFamily="18" charset="2"/>
              </a:rPr>
              <a:t></a:t>
            </a:r>
            <a:r>
              <a:rPr lang="de-DE" sz="1400" baseline="-25000">
                <a:sym typeface="Symbol" pitchFamily="18" charset="2"/>
              </a:rPr>
              <a:t>1</a:t>
            </a:r>
            <a:endParaRPr lang="de-DE" sz="1400">
              <a:sym typeface="Symbol" pitchFamily="18" charset="2"/>
            </a:endParaRPr>
          </a:p>
        </p:txBody>
      </p:sp>
      <p:sp>
        <p:nvSpPr>
          <p:cNvPr id="322610" name="Text Box 50"/>
          <p:cNvSpPr txBox="1">
            <a:spLocks noChangeArrowheads="1"/>
          </p:cNvSpPr>
          <p:nvPr/>
        </p:nvSpPr>
        <p:spPr bwMode="auto">
          <a:xfrm>
            <a:off x="2768600" y="2540000"/>
            <a:ext cx="35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>
                <a:sym typeface="Symbol" pitchFamily="18" charset="2"/>
              </a:rPr>
              <a:t></a:t>
            </a:r>
            <a:r>
              <a:rPr lang="de-DE" sz="1400" baseline="-25000">
                <a:sym typeface="Symbol" pitchFamily="18" charset="2"/>
              </a:rPr>
              <a:t>2</a:t>
            </a:r>
            <a:endParaRPr lang="de-DE" sz="14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 mutative Schrittweitensteuerung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pseudoCode</a:t>
            </a:r>
          </a:p>
          <a:p>
            <a:endParaRPr lang="de-DE"/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228600" y="1828800"/>
            <a:ext cx="8229600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1258888" algn="l"/>
              </a:tabLst>
            </a:pPr>
            <a:r>
              <a:rPr lang="de-DE" sz="1600" dirty="0">
                <a:latin typeface="Courier New" pitchFamily="49" charset="0"/>
              </a:rPr>
              <a:t>	t = 0</a:t>
            </a:r>
          </a:p>
          <a:p>
            <a:pPr>
              <a:tabLst>
                <a:tab pos="1258888" algn="l"/>
              </a:tabLst>
            </a:pPr>
            <a:r>
              <a:rPr lang="de-DE" sz="1600" dirty="0">
                <a:latin typeface="Courier New" pitchFamily="49" charset="0"/>
              </a:rPr>
              <a:t>	Initialisiere Objektparameter der Eltern Population</a:t>
            </a:r>
          </a:p>
          <a:p>
            <a:pPr>
              <a:tabLst>
                <a:tab pos="1258888" algn="l"/>
              </a:tabLst>
            </a:pPr>
            <a:r>
              <a:rPr lang="de-DE" sz="1600" dirty="0">
                <a:latin typeface="Courier New" pitchFamily="49" charset="0"/>
              </a:rPr>
              <a:t>	Initialisiere Strategieparameter der Eltern Population</a:t>
            </a:r>
          </a:p>
          <a:p>
            <a:pPr>
              <a:tabLst>
                <a:tab pos="1258888" algn="l"/>
              </a:tabLst>
            </a:pPr>
            <a:r>
              <a:rPr lang="de-DE" sz="1600" dirty="0">
                <a:latin typeface="Courier New" pitchFamily="49" charset="0"/>
              </a:rPr>
              <a:t>	do // alle Generationen</a:t>
            </a:r>
          </a:p>
          <a:p>
            <a:pPr>
              <a:tabLst>
                <a:tab pos="1258888" algn="l"/>
              </a:tabLst>
            </a:pPr>
            <a:r>
              <a:rPr lang="de-DE" sz="1600" dirty="0">
                <a:latin typeface="Courier New" pitchFamily="49" charset="0"/>
              </a:rPr>
              <a:t>	 	für alle Nachkommen</a:t>
            </a:r>
          </a:p>
          <a:p>
            <a:pPr>
              <a:tabLst>
                <a:tab pos="1258888" algn="l"/>
              </a:tabLst>
            </a:pPr>
            <a:r>
              <a:rPr lang="de-DE" sz="1600" dirty="0">
                <a:latin typeface="Courier New" pitchFamily="49" charset="0"/>
              </a:rPr>
              <a:t>			wähle Eltern</a:t>
            </a:r>
          </a:p>
          <a:p>
            <a:pPr>
              <a:tabLst>
                <a:tab pos="1258888" algn="l"/>
              </a:tabLst>
            </a:pPr>
            <a:r>
              <a:rPr lang="de-DE" sz="1600" dirty="0">
                <a:latin typeface="Courier New" pitchFamily="49" charset="0"/>
              </a:rPr>
              <a:t>			Rekombination Objektparameter</a:t>
            </a:r>
          </a:p>
          <a:p>
            <a:pPr>
              <a:tabLst>
                <a:tab pos="1258888" algn="l"/>
              </a:tabLst>
            </a:pPr>
            <a:r>
              <a:rPr lang="de-DE" sz="1600" dirty="0">
                <a:solidFill>
                  <a:srgbClr val="0070C0"/>
                </a:solidFill>
                <a:latin typeface="Courier New" pitchFamily="49" charset="0"/>
              </a:rPr>
              <a:t>			Rekombination Strategieparameter</a:t>
            </a:r>
          </a:p>
          <a:p>
            <a:pPr>
              <a:tabLst>
                <a:tab pos="1258888" algn="l"/>
              </a:tabLst>
            </a:pPr>
            <a:r>
              <a:rPr lang="de-DE" sz="1600" dirty="0">
                <a:latin typeface="Courier New" pitchFamily="49" charset="0"/>
              </a:rPr>
              <a:t>			Mutation der Objektparameter</a:t>
            </a:r>
          </a:p>
          <a:p>
            <a:pPr>
              <a:tabLst>
                <a:tab pos="1258888" algn="l"/>
              </a:tabLst>
            </a:pPr>
            <a:r>
              <a:rPr lang="de-DE" sz="1600" dirty="0">
                <a:solidFill>
                  <a:srgbClr val="0070C0"/>
                </a:solidFill>
                <a:latin typeface="Courier New" pitchFamily="49" charset="0"/>
              </a:rPr>
              <a:t>			Mutation der Strategieparameter</a:t>
            </a:r>
          </a:p>
          <a:p>
            <a:pPr>
              <a:tabLst>
                <a:tab pos="1258888" algn="l"/>
              </a:tabLst>
            </a:pPr>
            <a:r>
              <a:rPr lang="de-DE" sz="1600" dirty="0">
                <a:latin typeface="Courier New" pitchFamily="49" charset="0"/>
              </a:rPr>
              <a:t>			Evaluieren</a:t>
            </a:r>
          </a:p>
          <a:p>
            <a:pPr>
              <a:tabLst>
                <a:tab pos="1258888" algn="l"/>
              </a:tabLst>
            </a:pPr>
            <a:r>
              <a:rPr lang="de-DE" sz="1600" dirty="0">
                <a:latin typeface="Courier New" pitchFamily="49" charset="0"/>
              </a:rPr>
              <a:t>		end</a:t>
            </a:r>
          </a:p>
          <a:p>
            <a:pPr>
              <a:tabLst>
                <a:tab pos="1258888" algn="l"/>
              </a:tabLst>
            </a:pPr>
            <a:r>
              <a:rPr lang="de-DE" sz="1600" dirty="0">
                <a:latin typeface="Courier New" pitchFamily="49" charset="0"/>
              </a:rPr>
              <a:t>		Selektion (neue Elternpopulation)</a:t>
            </a:r>
          </a:p>
          <a:p>
            <a:pPr>
              <a:tabLst>
                <a:tab pos="1258888" algn="l"/>
              </a:tabLst>
            </a:pPr>
            <a:r>
              <a:rPr lang="de-DE" sz="1600" dirty="0">
                <a:latin typeface="Courier New" pitchFamily="49" charset="0"/>
              </a:rPr>
              <a:t>		t := t + 1</a:t>
            </a:r>
          </a:p>
          <a:p>
            <a:pPr>
              <a:tabLst>
                <a:tab pos="1258888" algn="l"/>
              </a:tabLst>
            </a:pPr>
            <a:r>
              <a:rPr lang="de-DE" sz="1600" dirty="0">
                <a:latin typeface="Courier New" pitchFamily="49" charset="0"/>
              </a:rPr>
              <a:t>	</a:t>
            </a:r>
            <a:r>
              <a:rPr lang="de-DE" sz="1600" dirty="0" err="1">
                <a:latin typeface="Courier New" pitchFamily="49" charset="0"/>
              </a:rPr>
              <a:t>Until</a:t>
            </a:r>
            <a:r>
              <a:rPr lang="de-DE" sz="1600" dirty="0">
                <a:latin typeface="Courier New" pitchFamily="49" charset="0"/>
              </a:rPr>
              <a:t> </a:t>
            </a:r>
            <a:r>
              <a:rPr lang="de-DE" sz="1600" dirty="0" err="1">
                <a:latin typeface="Courier New" pitchFamily="49" charset="0"/>
              </a:rPr>
              <a:t>stop</a:t>
            </a:r>
            <a:endParaRPr lang="de-DE" sz="1600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Source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5307" name="TextBox2" r:id="rId2" imgW="8763120" imgH="5533920"/>
        </mc:Choice>
        <mc:Fallback>
          <p:control name="TextBox2" r:id="rId2" imgW="8763120" imgH="553392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990600"/>
                  <a:ext cx="8763000" cy="55340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Kugelmodell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608513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4608513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3017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5638800" y="1371600"/>
          <a:ext cx="169386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4" name="Equation" r:id="rId6" imgW="634680" imgH="431640" progId="Equation.3">
                  <p:embed/>
                </p:oleObj>
              </mc:Choice>
              <mc:Fallback>
                <p:oleObj name="Equation" r:id="rId6" imgW="634680" imgH="431640" progId="Equation.3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371600"/>
                        <a:ext cx="1693863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Kugelmodell</a:t>
            </a:r>
          </a:p>
        </p:txBody>
      </p:sp>
      <p:pic>
        <p:nvPicPr>
          <p:cNvPr id="38400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114425"/>
            <a:ext cx="61722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3771900" y="1190625"/>
            <a:ext cx="172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i="1"/>
              <a:t>Kugelfunktion</a:t>
            </a:r>
            <a:endParaRPr lang="en-US" i="1"/>
          </a:p>
        </p:txBody>
      </p:sp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4000500" y="2105025"/>
            <a:ext cx="255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>
                <a:solidFill>
                  <a:srgbClr val="006600"/>
                </a:solidFill>
              </a:rPr>
              <a:t>individuelle Schrittweite</a:t>
            </a:r>
            <a:endParaRPr lang="en-US" b="0">
              <a:solidFill>
                <a:srgbClr val="006600"/>
              </a:solidFill>
            </a:endParaRPr>
          </a:p>
        </p:txBody>
      </p:sp>
      <p:sp>
        <p:nvSpPr>
          <p:cNvPr id="384006" name="Text Box 6"/>
          <p:cNvSpPr txBox="1">
            <a:spLocks noChangeArrowheads="1"/>
          </p:cNvSpPr>
          <p:nvPr/>
        </p:nvSpPr>
        <p:spPr bwMode="auto">
          <a:xfrm>
            <a:off x="4000500" y="1724025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>
                <a:solidFill>
                  <a:srgbClr val="CC0000"/>
                </a:solidFill>
              </a:rPr>
              <a:t>globale Schrittweite</a:t>
            </a:r>
            <a:endParaRPr lang="en-US" b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skalierte Kugelmodell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608513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4608513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4038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5334000" y="1338263"/>
          <a:ext cx="22860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5" name="Equation" r:id="rId6" imgW="672840" imgH="431640" progId="Equation.3">
                  <p:embed/>
                </p:oleObj>
              </mc:Choice>
              <mc:Fallback>
                <p:oleObj name="Equation" r:id="rId6" imgW="672840" imgH="431640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338263"/>
                        <a:ext cx="2286000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1" name="Rectangle 5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skaliertes Kugelmodell</a:t>
            </a:r>
          </a:p>
        </p:txBody>
      </p:sp>
      <p:sp>
        <p:nvSpPr>
          <p:cNvPr id="16448" name="Text Box 64"/>
          <p:cNvSpPr txBox="1">
            <a:spLocks noChangeArrowheads="1"/>
          </p:cNvSpPr>
          <p:nvPr/>
        </p:nvSpPr>
        <p:spPr bwMode="auto">
          <a:xfrm>
            <a:off x="1812925" y="5334000"/>
            <a:ext cx="551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schnelle „grobe“ Anpassung bei globaler Schrittweite</a:t>
            </a:r>
            <a:endParaRPr lang="en-US" b="0"/>
          </a:p>
        </p:txBody>
      </p:sp>
      <p:sp>
        <p:nvSpPr>
          <p:cNvPr id="16449" name="Text Box 65"/>
          <p:cNvSpPr txBox="1">
            <a:spLocks noChangeArrowheads="1"/>
          </p:cNvSpPr>
          <p:nvPr/>
        </p:nvSpPr>
        <p:spPr bwMode="auto">
          <a:xfrm>
            <a:off x="2422525" y="5867400"/>
            <a:ext cx="4179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3038" indent="-17303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b="0"/>
              <a:t>besser in den ersten Generationen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b="0"/>
              <a:t>schlechter in der Nähe des Optimums</a:t>
            </a:r>
            <a:endParaRPr lang="en-US" b="0"/>
          </a:p>
        </p:txBody>
      </p:sp>
      <p:sp>
        <p:nvSpPr>
          <p:cNvPr id="16450" name="Text Box 66"/>
          <p:cNvSpPr txBox="1">
            <a:spLocks noChangeArrowheads="1"/>
          </p:cNvSpPr>
          <p:nvPr/>
        </p:nvSpPr>
        <p:spPr bwMode="auto">
          <a:xfrm>
            <a:off x="3886200" y="1828800"/>
            <a:ext cx="255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>
                <a:solidFill>
                  <a:srgbClr val="006600"/>
                </a:solidFill>
              </a:rPr>
              <a:t>individuelle Schrittweite</a:t>
            </a:r>
            <a:endParaRPr lang="en-US" b="0">
              <a:solidFill>
                <a:srgbClr val="006600"/>
              </a:solidFill>
            </a:endParaRPr>
          </a:p>
        </p:txBody>
      </p:sp>
      <p:sp>
        <p:nvSpPr>
          <p:cNvPr id="16451" name="Text Box 67"/>
          <p:cNvSpPr txBox="1">
            <a:spLocks noChangeArrowheads="1"/>
          </p:cNvSpPr>
          <p:nvPr/>
        </p:nvSpPr>
        <p:spPr bwMode="auto">
          <a:xfrm>
            <a:off x="3886200" y="1447800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>
                <a:solidFill>
                  <a:srgbClr val="CC0000"/>
                </a:solidFill>
              </a:rPr>
              <a:t>globale Schrittweite</a:t>
            </a:r>
            <a:endParaRPr lang="en-US" b="0">
              <a:solidFill>
                <a:srgbClr val="CC0000"/>
              </a:solidFill>
            </a:endParaRPr>
          </a:p>
        </p:txBody>
      </p:sp>
      <p:pic>
        <p:nvPicPr>
          <p:cNvPr id="16452" name="Picture 6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5943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58674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 – individuelle Schrittweiten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314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kleine Populationen ES(1,10)</a:t>
            </a:r>
            <a:endParaRPr lang="en-US" b="0"/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6781800" y="2133600"/>
            <a:ext cx="2133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600">
                <a:solidFill>
                  <a:srgbClr val="006600"/>
                </a:solidFill>
              </a:rPr>
              <a:t>individuelle Schrittweite</a:t>
            </a:r>
            <a:endParaRPr lang="en-US" sz="1600">
              <a:solidFill>
                <a:srgbClr val="006600"/>
              </a:solidFill>
            </a:endParaRP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6781800" y="3276600"/>
            <a:ext cx="1981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600">
                <a:solidFill>
                  <a:srgbClr val="CC0000"/>
                </a:solidFill>
              </a:rPr>
              <a:t>globale Schrittweite</a:t>
            </a:r>
            <a:endParaRPr lang="en-US" sz="1600">
              <a:solidFill>
                <a:srgbClr val="CC0000"/>
              </a:solidFill>
            </a:endParaRP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 rot="16200000">
            <a:off x="886619" y="4537869"/>
            <a:ext cx="13652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Schrittweite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Probleme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57200" y="1641784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 dirty="0"/>
              <a:t>Koppelung von Strategieparameter an das Individuum</a:t>
            </a:r>
            <a:endParaRPr lang="en-US" b="0" dirty="0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066800" y="2042154"/>
            <a:ext cx="441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b="0" dirty="0"/>
              <a:t>Selektionsdruck zu optimaler Schrittweite</a:t>
            </a:r>
            <a:endParaRPr lang="en-US" b="0" dirty="0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838200" y="5102225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600" b="0" dirty="0"/>
              <a:t>Probleme durch stochastische Fluktuationen der </a:t>
            </a:r>
            <a:r>
              <a:rPr lang="de-DE" sz="1600" b="0" dirty="0" smtClean="0"/>
              <a:t>Schrittweite verstärkt </a:t>
            </a:r>
            <a:r>
              <a:rPr lang="de-DE" sz="1600" b="0" dirty="0"/>
              <a:t>durch:</a:t>
            </a:r>
          </a:p>
          <a:p>
            <a:pPr marL="568325" lvl="1" indent="-111125"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/>
              <a:t>kleine Populationen</a:t>
            </a:r>
          </a:p>
          <a:p>
            <a:pPr marL="568325" lvl="1" indent="-111125"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/>
              <a:t>hohe Anzahl an Strategieparametern (individuelle </a:t>
            </a:r>
            <a:r>
              <a:rPr lang="de-DE" sz="1600" b="0" dirty="0" err="1"/>
              <a:t>mutative</a:t>
            </a:r>
            <a:r>
              <a:rPr lang="de-DE" sz="1600" b="0" dirty="0"/>
              <a:t> Anpassung)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457200" y="1143000"/>
            <a:ext cx="571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600" i="1" dirty="0"/>
              <a:t>Prinzip der </a:t>
            </a:r>
            <a:r>
              <a:rPr lang="de-DE" sz="1600" i="1" dirty="0" err="1" smtClean="0"/>
              <a:t>mutativen</a:t>
            </a:r>
            <a:r>
              <a:rPr lang="de-DE" sz="1600" i="1" dirty="0" smtClean="0"/>
              <a:t> Schrittweitenanpassung</a:t>
            </a:r>
            <a:endParaRPr lang="en-US" sz="1600" i="1" dirty="0"/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838200" y="3349625"/>
            <a:ext cx="76962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600" b="0"/>
              <a:t>Bei großen Schrittweiten kann die </a:t>
            </a:r>
            <a:r>
              <a:rPr lang="de-DE" sz="1600" b="0" i="1"/>
              <a:t>tatsächlich realisierte Schrittweite</a:t>
            </a:r>
            <a:r>
              <a:rPr lang="de-DE" sz="1600" b="0"/>
              <a:t> sehr klein sein</a:t>
            </a:r>
          </a:p>
          <a:p>
            <a:endParaRPr lang="de-DE" sz="1600" b="0"/>
          </a:p>
          <a:p>
            <a:r>
              <a:rPr lang="de-DE" sz="1600" b="0" i="1"/>
              <a:t>Würde ein solches Individuum selektiert, wird eine große Schrittweite vererbt, obwohl eine Mutation durch eine kleine Schrittweite realisiert wurde. </a:t>
            </a:r>
          </a:p>
        </p:txBody>
      </p:sp>
      <p:pic>
        <p:nvPicPr>
          <p:cNvPr id="34834" name="Picture 18" descr="norm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2286000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5454650" y="2514600"/>
            <a:ext cx="1606550" cy="474609"/>
          </a:xfrm>
          <a:prstGeom prst="rect">
            <a:avLst/>
          </a:prstGeom>
          <a:solidFill>
            <a:srgbClr val="9090FF">
              <a:alpha val="50000"/>
            </a:srgbClr>
          </a:solidFill>
          <a:ln>
            <a:noFill/>
          </a:ln>
          <a:effectLst>
            <a:outerShdw blurRad="152400" dist="35921" dir="2700000" algn="ctr" rotWithShape="0">
              <a:schemeClr val="bg2"/>
            </a:outerShdw>
            <a:softEdge rad="12700"/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064000" y="2438400"/>
            <a:ext cx="254000" cy="660400"/>
          </a:xfrm>
          <a:prstGeom prst="rect">
            <a:avLst/>
          </a:prstGeom>
          <a:solidFill>
            <a:srgbClr val="9090FF">
              <a:alpha val="50000"/>
            </a:srgbClr>
          </a:solidFill>
          <a:ln>
            <a:noFill/>
          </a:ln>
          <a:effectLst>
            <a:outerShdw blurRad="152400" dist="35921" dir="2700000" algn="ctr" rotWithShape="0">
              <a:schemeClr val="bg2"/>
            </a:outerShdw>
            <a:softEdge rad="12700"/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495800" y="2514600"/>
            <a:ext cx="609600" cy="474609"/>
          </a:xfrm>
          <a:prstGeom prst="rect">
            <a:avLst/>
          </a:prstGeom>
          <a:solidFill>
            <a:srgbClr val="9090FF">
              <a:alpha val="50000"/>
            </a:srgbClr>
          </a:solidFill>
          <a:ln>
            <a:noFill/>
          </a:ln>
          <a:effectLst>
            <a:outerShdw blurRad="152400" dist="35921" dir="2700000" algn="ctr" rotWithShape="0">
              <a:schemeClr val="bg2"/>
            </a:outerShdw>
            <a:softEdge rad="12700"/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Derandomisierte Verfahren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85800" y="990600"/>
            <a:ext cx="78216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5000"/>
              </a:lnSpc>
              <a:buFontTx/>
              <a:buAutoNum type="arabicPeriod"/>
            </a:pPr>
            <a:r>
              <a:rPr lang="de-DE" sz="2000" b="0" dirty="0"/>
              <a:t>Anpassung der Schrittweite aufgrund der </a:t>
            </a:r>
            <a:r>
              <a:rPr lang="de-DE" sz="2000" b="0" i="1" dirty="0"/>
              <a:t>realisierten</a:t>
            </a:r>
            <a:r>
              <a:rPr lang="de-DE" sz="2000" b="0" dirty="0"/>
              <a:t> Schrittweite</a:t>
            </a:r>
          </a:p>
          <a:p>
            <a:pPr>
              <a:lnSpc>
                <a:spcPct val="135000"/>
              </a:lnSpc>
              <a:buFontTx/>
              <a:buAutoNum type="arabicPeriod"/>
            </a:pPr>
            <a:r>
              <a:rPr lang="de-DE" sz="2000" b="0" dirty="0"/>
              <a:t>Dämpfungsfaktor der Adaptation</a:t>
            </a:r>
            <a:endParaRPr lang="en-US" sz="2000" b="0" dirty="0"/>
          </a:p>
        </p:txBody>
      </p:sp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5029200"/>
            <a:ext cx="65008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3862388" y="3276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b="0"/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 rot="2267734">
            <a:off x="4500175" y="3646210"/>
            <a:ext cx="2378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400" b="0" dirty="0">
                <a:solidFill>
                  <a:srgbClr val="CC0000"/>
                </a:solidFill>
              </a:rPr>
              <a:t>realisierte Mutation des selektierten Individuums</a:t>
            </a:r>
            <a:endParaRPr lang="en-US" sz="1400" b="0" dirty="0">
              <a:solidFill>
                <a:srgbClr val="CC0000"/>
              </a:solidFill>
            </a:endParaRP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 rot="2267734">
            <a:off x="6072188" y="3389366"/>
            <a:ext cx="15398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400" b="0" dirty="0">
                <a:solidFill>
                  <a:srgbClr val="CC0000"/>
                </a:solidFill>
              </a:rPr>
              <a:t>erwartete Stärke der Mutation</a:t>
            </a:r>
            <a:endParaRPr lang="en-US" sz="1400" b="0" dirty="0">
              <a:solidFill>
                <a:srgbClr val="CC0000"/>
              </a:solidFill>
            </a:endParaRP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 rot="2241899">
            <a:off x="3861683" y="3662141"/>
            <a:ext cx="2378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400" b="0" dirty="0">
                <a:solidFill>
                  <a:srgbClr val="CC0000"/>
                </a:solidFill>
              </a:rPr>
              <a:t>Dämpfung</a:t>
            </a:r>
            <a:endParaRPr lang="en-US" sz="1400" b="0" dirty="0">
              <a:solidFill>
                <a:srgbClr val="CC0000"/>
              </a:solidFill>
            </a:endParaRPr>
          </a:p>
        </p:txBody>
      </p:sp>
      <p:grpSp>
        <p:nvGrpSpPr>
          <p:cNvPr id="47122" name="Group 18"/>
          <p:cNvGrpSpPr>
            <a:grpSpLocks noChangeAspect="1"/>
          </p:cNvGrpSpPr>
          <p:nvPr/>
        </p:nvGrpSpPr>
        <p:grpSpPr bwMode="auto">
          <a:xfrm>
            <a:off x="1423988" y="2438400"/>
            <a:ext cx="6019800" cy="717550"/>
            <a:chOff x="672" y="1968"/>
            <a:chExt cx="3792" cy="452"/>
          </a:xfrm>
        </p:grpSpPr>
        <p:sp>
          <p:nvSpPr>
            <p:cNvPr id="47121" name="AutoShape 17"/>
            <p:cNvSpPr>
              <a:spLocks noChangeAspect="1" noChangeArrowheads="1" noTextEdit="1"/>
            </p:cNvSpPr>
            <p:nvPr/>
          </p:nvSpPr>
          <p:spPr bwMode="auto">
            <a:xfrm>
              <a:off x="672" y="1968"/>
              <a:ext cx="3792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7123" name="Picture 1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968"/>
              <a:ext cx="3793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125" name="Group 21"/>
          <p:cNvGrpSpPr>
            <a:grpSpLocks noChangeAspect="1"/>
          </p:cNvGrpSpPr>
          <p:nvPr/>
        </p:nvGrpSpPr>
        <p:grpSpPr bwMode="auto">
          <a:xfrm>
            <a:off x="1423988" y="4191000"/>
            <a:ext cx="2998787" cy="409575"/>
            <a:chOff x="672" y="3072"/>
            <a:chExt cx="1889" cy="258"/>
          </a:xfrm>
        </p:grpSpPr>
        <p:sp>
          <p:nvSpPr>
            <p:cNvPr id="47124" name="AutoShape 20"/>
            <p:cNvSpPr>
              <a:spLocks noChangeAspect="1" noChangeArrowheads="1" noTextEdit="1"/>
            </p:cNvSpPr>
            <p:nvPr/>
          </p:nvSpPr>
          <p:spPr bwMode="auto">
            <a:xfrm>
              <a:off x="672" y="3072"/>
              <a:ext cx="1889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7126" name="Picture 2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072"/>
              <a:ext cx="189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ChangeArrowheads="1"/>
          </p:cNvSpPr>
          <p:nvPr/>
        </p:nvSpPr>
        <p:spPr bwMode="auto">
          <a:xfrm>
            <a:off x="533400" y="1295400"/>
            <a:ext cx="3962400" cy="4800600"/>
          </a:xfrm>
          <a:prstGeom prst="rect">
            <a:avLst/>
          </a:prstGeom>
          <a:noFill/>
          <a:ln w="1905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152400" y="2362200"/>
            <a:ext cx="4572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1258888" algn="l"/>
              </a:tabLst>
            </a:pPr>
            <a:r>
              <a:rPr lang="de-DE" dirty="0"/>
              <a:t>	t = 0</a:t>
            </a:r>
          </a:p>
          <a:p>
            <a:pPr>
              <a:tabLst>
                <a:tab pos="1258888" algn="l"/>
              </a:tabLst>
            </a:pPr>
            <a:r>
              <a:rPr lang="de-DE" dirty="0"/>
              <a:t>	Initialisiere</a:t>
            </a:r>
          </a:p>
          <a:p>
            <a:pPr>
              <a:tabLst>
                <a:tab pos="1258888" algn="l"/>
              </a:tabLst>
            </a:pPr>
            <a:r>
              <a:rPr lang="de-DE" dirty="0"/>
              <a:t>	Do</a:t>
            </a:r>
          </a:p>
          <a:p>
            <a:pPr marL="2114550" lvl="4" indent="-285750">
              <a:buFont typeface="Arial" pitchFamily="34" charset="0"/>
              <a:buChar char="•"/>
              <a:tabLst>
                <a:tab pos="1258888" algn="l"/>
              </a:tabLst>
            </a:pPr>
            <a:r>
              <a:rPr lang="de-DE" dirty="0" smtClean="0">
                <a:solidFill>
                  <a:srgbClr val="FF0000"/>
                </a:solidFill>
              </a:rPr>
              <a:t>Reproduktion</a:t>
            </a:r>
            <a:endParaRPr lang="de-DE" dirty="0">
              <a:solidFill>
                <a:srgbClr val="FF0000"/>
              </a:solidFill>
            </a:endParaRPr>
          </a:p>
          <a:p>
            <a:pPr marL="2114550" lvl="4" indent="-285750">
              <a:buFont typeface="Arial" pitchFamily="34" charset="0"/>
              <a:buChar char="•"/>
              <a:tabLst>
                <a:tab pos="1258888" algn="l"/>
              </a:tabLst>
            </a:pPr>
            <a:r>
              <a:rPr lang="de-DE" dirty="0" smtClean="0">
                <a:solidFill>
                  <a:srgbClr val="FF0000"/>
                </a:solidFill>
              </a:rPr>
              <a:t>Rekombination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Mutation</a:t>
            </a:r>
            <a:endParaRPr lang="de-DE" dirty="0">
              <a:solidFill>
                <a:srgbClr val="FF0000"/>
              </a:solidFill>
            </a:endParaRPr>
          </a:p>
          <a:p>
            <a:pPr>
              <a:tabLst>
                <a:tab pos="1258888" algn="l"/>
              </a:tabLst>
            </a:pPr>
            <a:r>
              <a:rPr lang="de-DE" dirty="0"/>
              <a:t>		Dekodierung</a:t>
            </a:r>
          </a:p>
          <a:p>
            <a:pPr>
              <a:tabLst>
                <a:tab pos="1258888" algn="l"/>
              </a:tabLst>
            </a:pPr>
            <a:r>
              <a:rPr lang="de-DE" dirty="0"/>
              <a:t>		Evaluierung</a:t>
            </a:r>
          </a:p>
          <a:p>
            <a:pPr marL="2114550" lvl="4" indent="-285750">
              <a:buFont typeface="Arial" pitchFamily="34" charset="0"/>
              <a:buChar char="•"/>
              <a:tabLst>
                <a:tab pos="1258888" algn="l"/>
              </a:tabLst>
            </a:pPr>
            <a:r>
              <a:rPr lang="de-DE" dirty="0" smtClean="0">
                <a:solidFill>
                  <a:srgbClr val="FF0000"/>
                </a:solidFill>
              </a:rPr>
              <a:t>Selektion</a:t>
            </a:r>
            <a:endParaRPr lang="de-DE" dirty="0">
              <a:solidFill>
                <a:srgbClr val="FF0000"/>
              </a:solidFill>
            </a:endParaRPr>
          </a:p>
          <a:p>
            <a:pPr>
              <a:tabLst>
                <a:tab pos="1258888" algn="l"/>
              </a:tabLst>
            </a:pPr>
            <a:r>
              <a:rPr lang="de-DE" dirty="0"/>
              <a:t>		t := t + 1</a:t>
            </a:r>
          </a:p>
          <a:p>
            <a:pPr>
              <a:tabLst>
                <a:tab pos="1258888" algn="l"/>
              </a:tabLst>
            </a:pPr>
            <a:r>
              <a:rPr lang="de-DE" dirty="0"/>
              <a:t>	</a:t>
            </a:r>
            <a:r>
              <a:rPr lang="de-DE" dirty="0" err="1"/>
              <a:t>Until</a:t>
            </a:r>
            <a:r>
              <a:rPr lang="de-DE" dirty="0"/>
              <a:t> </a:t>
            </a:r>
            <a:r>
              <a:rPr lang="de-DE" dirty="0" err="1"/>
              <a:t>stop</a:t>
            </a:r>
            <a:endParaRPr lang="de-DE" dirty="0"/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838200" y="1676400"/>
            <a:ext cx="206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Algorithmus</a:t>
            </a:r>
            <a:r>
              <a:rPr lang="de-DE" sz="2400" b="0"/>
              <a:t>:</a:t>
            </a:r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5181600" y="1447800"/>
            <a:ext cx="34512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b="0"/>
              <a:t>Evolutionsstrategien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b="0"/>
              <a:t>Genetische Algorithmen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b="0"/>
              <a:t>Genetische Programmierung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b="0"/>
              <a:t>Evolutionäre Programmierung</a:t>
            </a:r>
          </a:p>
        </p:txBody>
      </p:sp>
      <p:sp>
        <p:nvSpPr>
          <p:cNvPr id="309256" name="Text Box 8"/>
          <p:cNvSpPr txBox="1">
            <a:spLocks noChangeArrowheads="1"/>
          </p:cNvSpPr>
          <p:nvPr/>
        </p:nvSpPr>
        <p:spPr bwMode="auto">
          <a:xfrm>
            <a:off x="5105400" y="1066800"/>
            <a:ext cx="297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i="1"/>
              <a:t>Evolutionäre Algorithmen</a:t>
            </a:r>
          </a:p>
        </p:txBody>
      </p:sp>
      <p:pic>
        <p:nvPicPr>
          <p:cNvPr id="309257" name="Picture 9" descr="evoCyc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3089275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59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Evolutionäre Algorithmen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Kumulation der Schrittweiten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40767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57200" y="1027113"/>
            <a:ext cx="6496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Nutzung der Informationen aus vorhergehenden Generationen</a:t>
            </a:r>
            <a:endParaRPr lang="en-US" b="0"/>
          </a:p>
        </p:txBody>
      </p:sp>
      <p:grpSp>
        <p:nvGrpSpPr>
          <p:cNvPr id="10263" name="Group 23"/>
          <p:cNvGrpSpPr>
            <a:grpSpLocks/>
          </p:cNvGrpSpPr>
          <p:nvPr/>
        </p:nvGrpSpPr>
        <p:grpSpPr bwMode="auto">
          <a:xfrm rot="-2690833">
            <a:off x="5638800" y="2341563"/>
            <a:ext cx="3733800" cy="2173287"/>
            <a:chOff x="3600" y="1319"/>
            <a:chExt cx="1632" cy="528"/>
          </a:xfrm>
        </p:grpSpPr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 flipV="1">
              <a:off x="3744" y="1559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3984" y="1559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4272" y="1703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 flipV="1">
              <a:off x="4608" y="1319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4848" y="1319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AutoShape 15"/>
            <p:cNvSpPr>
              <a:spLocks noChangeArrowheads="1"/>
            </p:cNvSpPr>
            <p:nvPr/>
          </p:nvSpPr>
          <p:spPr bwMode="auto">
            <a:xfrm rot="-1015650">
              <a:off x="3600" y="1463"/>
              <a:ext cx="1632" cy="240"/>
            </a:xfrm>
            <a:prstGeom prst="rightArrow">
              <a:avLst>
                <a:gd name="adj1" fmla="val 35231"/>
                <a:gd name="adj2" fmla="val 76657"/>
              </a:avLst>
            </a:prstGeom>
            <a:solidFill>
              <a:schemeClr val="accent6">
                <a:lumMod val="60000"/>
                <a:lumOff val="40000"/>
                <a:alpha val="4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746125" y="2170113"/>
            <a:ext cx="211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Pfad der Evolution:</a:t>
            </a:r>
            <a:endParaRPr lang="en-US" b="0"/>
          </a:p>
        </p:txBody>
      </p:sp>
      <p:grpSp>
        <p:nvGrpSpPr>
          <p:cNvPr id="10258" name="Group 18"/>
          <p:cNvGrpSpPr>
            <a:grpSpLocks noChangeAspect="1"/>
          </p:cNvGrpSpPr>
          <p:nvPr/>
        </p:nvGrpSpPr>
        <p:grpSpPr bwMode="auto">
          <a:xfrm>
            <a:off x="990600" y="4156075"/>
            <a:ext cx="4516438" cy="796925"/>
            <a:chOff x="576" y="1728"/>
            <a:chExt cx="2845" cy="502"/>
          </a:xfrm>
        </p:grpSpPr>
        <p:sp>
          <p:nvSpPr>
            <p:cNvPr id="10257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76" y="1728"/>
              <a:ext cx="2845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59" name="Picture 1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728"/>
              <a:ext cx="2846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781050" y="3748087"/>
            <a:ext cx="302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 dirty="0"/>
              <a:t>Anpassung der Schrittweite:</a:t>
            </a:r>
            <a:endParaRPr lang="en-US" b="0" dirty="0"/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602413" y="5449888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Evolutionspfad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0" y="1143000"/>
            <a:ext cx="2752725" cy="2895600"/>
          </a:xfrm>
          <a:prstGeom prst="rect">
            <a:avLst/>
          </a:prstGeom>
          <a:solidFill>
            <a:srgbClr val="9090FF">
              <a:alpha val="35000"/>
            </a:srgbClr>
          </a:solidFill>
          <a:ln>
            <a:noFill/>
          </a:ln>
          <a:effectLst>
            <a:softEdge rad="31750"/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190875" y="1143000"/>
            <a:ext cx="2752725" cy="2895600"/>
          </a:xfrm>
          <a:prstGeom prst="rect">
            <a:avLst/>
          </a:prstGeom>
          <a:solidFill>
            <a:srgbClr val="9090FF">
              <a:alpha val="35000"/>
            </a:srgbClr>
          </a:solidFill>
          <a:ln>
            <a:noFill/>
          </a:ln>
          <a:effectLst>
            <a:softEdge rad="31750"/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010275" y="1143000"/>
            <a:ext cx="2752725" cy="2895600"/>
          </a:xfrm>
          <a:prstGeom prst="rect">
            <a:avLst/>
          </a:prstGeom>
          <a:solidFill>
            <a:srgbClr val="9090FF">
              <a:alpha val="35000"/>
            </a:srgbClr>
          </a:solidFill>
          <a:ln>
            <a:noFill/>
          </a:ln>
          <a:effectLst>
            <a:softEdge rad="31750"/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Richtung der Mutation</a:t>
            </a:r>
          </a:p>
        </p:txBody>
      </p:sp>
      <p:sp>
        <p:nvSpPr>
          <p:cNvPr id="117764" name="Oval 4"/>
          <p:cNvSpPr>
            <a:spLocks noChangeArrowheads="1"/>
          </p:cNvSpPr>
          <p:nvPr/>
        </p:nvSpPr>
        <p:spPr bwMode="auto">
          <a:xfrm>
            <a:off x="3581400" y="1981200"/>
            <a:ext cx="5334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5" name="Oval 5"/>
          <p:cNvSpPr>
            <a:spLocks noChangeArrowheads="1"/>
          </p:cNvSpPr>
          <p:nvPr/>
        </p:nvSpPr>
        <p:spPr bwMode="auto">
          <a:xfrm>
            <a:off x="914400" y="1905000"/>
            <a:ext cx="11430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3733800" y="3200400"/>
            <a:ext cx="16764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8" name="Oval 8"/>
          <p:cNvSpPr>
            <a:spLocks noChangeArrowheads="1"/>
          </p:cNvSpPr>
          <p:nvPr/>
        </p:nvSpPr>
        <p:spPr bwMode="auto">
          <a:xfrm>
            <a:off x="1905000" y="3276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9" name="Oval 9"/>
          <p:cNvSpPr>
            <a:spLocks noChangeArrowheads="1"/>
          </p:cNvSpPr>
          <p:nvPr/>
        </p:nvSpPr>
        <p:spPr bwMode="auto">
          <a:xfrm rot="841306">
            <a:off x="7162800" y="2514600"/>
            <a:ext cx="5334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0" name="Oval 10"/>
          <p:cNvSpPr>
            <a:spLocks noChangeArrowheads="1"/>
          </p:cNvSpPr>
          <p:nvPr/>
        </p:nvSpPr>
        <p:spPr bwMode="auto">
          <a:xfrm rot="-1093053">
            <a:off x="6324600" y="2209800"/>
            <a:ext cx="16764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1476375" y="4651726"/>
            <a:ext cx="603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 i="1" dirty="0"/>
              <a:t>Wahrscheinlichkeit für die Erzeugung eines Nachkommen</a:t>
            </a:r>
            <a:endParaRPr lang="en-US" b="0" i="1" dirty="0"/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1524000" y="2209800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ym typeface="Symbol" pitchFamily="18" charset="2"/>
              </a:rPr>
              <a:t></a:t>
            </a:r>
          </a:p>
        </p:txBody>
      </p:sp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3810000" y="21336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0">
                <a:sym typeface="Symbol" pitchFamily="18" charset="2"/>
              </a:rPr>
              <a:t></a:t>
            </a:r>
            <a:r>
              <a:rPr lang="en-US" sz="1200" b="0" baseline="-25000">
                <a:sym typeface="Symbol" pitchFamily="18" charset="2"/>
              </a:rPr>
              <a:t>1</a:t>
            </a:r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3810000" y="24384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0">
                <a:sym typeface="Symbol" pitchFamily="18" charset="2"/>
              </a:rPr>
              <a:t></a:t>
            </a:r>
            <a:r>
              <a:rPr lang="en-US" sz="1200" b="0" baseline="-25000">
                <a:sym typeface="Symbol" pitchFamily="18" charset="2"/>
              </a:rPr>
              <a:t>2</a:t>
            </a:r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7419975" y="27066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0">
                <a:sym typeface="Symbol" pitchFamily="18" charset="2"/>
              </a:rPr>
              <a:t></a:t>
            </a:r>
            <a:r>
              <a:rPr lang="en-US" sz="1200" b="0" baseline="-25000">
                <a:sym typeface="Symbol" pitchFamily="18" charset="2"/>
              </a:rPr>
              <a:t>1</a:t>
            </a:r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7315200" y="3048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0">
                <a:sym typeface="Symbol" pitchFamily="18" charset="2"/>
              </a:rPr>
              <a:t></a:t>
            </a:r>
            <a:r>
              <a:rPr lang="en-US" sz="1200" b="0" baseline="-25000">
                <a:sym typeface="Symbol" pitchFamily="18" charset="2"/>
              </a:rPr>
              <a:t>2</a:t>
            </a:r>
          </a:p>
        </p:txBody>
      </p:sp>
      <p:sp>
        <p:nvSpPr>
          <p:cNvPr id="117783" name="Line 23"/>
          <p:cNvSpPr>
            <a:spLocks noChangeShapeType="1"/>
          </p:cNvSpPr>
          <p:nvPr/>
        </p:nvSpPr>
        <p:spPr bwMode="auto">
          <a:xfrm>
            <a:off x="1504950" y="24669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7786" name="Group 26"/>
          <p:cNvGrpSpPr>
            <a:grpSpLocks/>
          </p:cNvGrpSpPr>
          <p:nvPr/>
        </p:nvGrpSpPr>
        <p:grpSpPr bwMode="auto">
          <a:xfrm>
            <a:off x="3857625" y="1981200"/>
            <a:ext cx="228600" cy="542925"/>
            <a:chOff x="2526" y="1248"/>
            <a:chExt cx="144" cy="342"/>
          </a:xfrm>
        </p:grpSpPr>
        <p:sp>
          <p:nvSpPr>
            <p:cNvPr id="117784" name="Line 24"/>
            <p:cNvSpPr>
              <a:spLocks noChangeShapeType="1"/>
            </p:cNvSpPr>
            <p:nvPr/>
          </p:nvSpPr>
          <p:spPr bwMode="auto">
            <a:xfrm>
              <a:off x="2526" y="159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85" name="Line 25"/>
            <p:cNvSpPr>
              <a:spLocks noChangeShapeType="1"/>
            </p:cNvSpPr>
            <p:nvPr/>
          </p:nvSpPr>
          <p:spPr bwMode="auto">
            <a:xfrm flipH="1" flipV="1">
              <a:off x="2526" y="1248"/>
              <a:ext cx="0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787" name="Group 27"/>
          <p:cNvGrpSpPr>
            <a:grpSpLocks/>
          </p:cNvGrpSpPr>
          <p:nvPr/>
        </p:nvGrpSpPr>
        <p:grpSpPr bwMode="auto">
          <a:xfrm rot="852443">
            <a:off x="7497763" y="2525713"/>
            <a:ext cx="276225" cy="609600"/>
            <a:chOff x="2526" y="1248"/>
            <a:chExt cx="144" cy="342"/>
          </a:xfrm>
        </p:grpSpPr>
        <p:sp>
          <p:nvSpPr>
            <p:cNvPr id="117788" name="Line 28"/>
            <p:cNvSpPr>
              <a:spLocks noChangeShapeType="1"/>
            </p:cNvSpPr>
            <p:nvPr/>
          </p:nvSpPr>
          <p:spPr bwMode="auto">
            <a:xfrm>
              <a:off x="2526" y="159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89" name="Line 29"/>
            <p:cNvSpPr>
              <a:spLocks noChangeShapeType="1"/>
            </p:cNvSpPr>
            <p:nvPr/>
          </p:nvSpPr>
          <p:spPr bwMode="auto">
            <a:xfrm flipH="1" flipV="1">
              <a:off x="2526" y="1248"/>
              <a:ext cx="0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790" name="Text Box 30"/>
          <p:cNvSpPr txBox="1">
            <a:spLocks noChangeArrowheads="1"/>
          </p:cNvSpPr>
          <p:nvPr/>
        </p:nvSpPr>
        <p:spPr bwMode="auto">
          <a:xfrm>
            <a:off x="603250" y="1169988"/>
            <a:ext cx="216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 dirty="0"/>
              <a:t>globale Schrittweite</a:t>
            </a:r>
            <a:endParaRPr lang="en-US" b="0" dirty="0"/>
          </a:p>
        </p:txBody>
      </p:sp>
      <p:sp>
        <p:nvSpPr>
          <p:cNvPr id="117791" name="Text Box 31"/>
          <p:cNvSpPr txBox="1">
            <a:spLocks noChangeArrowheads="1"/>
          </p:cNvSpPr>
          <p:nvPr/>
        </p:nvSpPr>
        <p:spPr bwMode="auto">
          <a:xfrm>
            <a:off x="3276600" y="1143000"/>
            <a:ext cx="255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 dirty="0"/>
              <a:t>individuelle Schrittweite</a:t>
            </a:r>
            <a:endParaRPr lang="en-US" b="0" dirty="0"/>
          </a:p>
        </p:txBody>
      </p:sp>
      <p:sp>
        <p:nvSpPr>
          <p:cNvPr id="117792" name="Text Box 32"/>
          <p:cNvSpPr txBox="1">
            <a:spLocks noChangeArrowheads="1"/>
          </p:cNvSpPr>
          <p:nvPr/>
        </p:nvSpPr>
        <p:spPr bwMode="auto">
          <a:xfrm>
            <a:off x="6443085" y="1147763"/>
            <a:ext cx="18389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 dirty="0" err="1" smtClean="0"/>
              <a:t>Kovarianzmatrix</a:t>
            </a:r>
            <a:endParaRPr lang="en-US" b="0" dirty="0"/>
          </a:p>
        </p:txBody>
      </p:sp>
      <p:sp>
        <p:nvSpPr>
          <p:cNvPr id="117793" name="Text Box 33"/>
          <p:cNvSpPr txBox="1">
            <a:spLocks noChangeArrowheads="1"/>
          </p:cNvSpPr>
          <p:nvPr/>
        </p:nvSpPr>
        <p:spPr bwMode="auto">
          <a:xfrm>
            <a:off x="990600" y="411480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1 Parameter</a:t>
            </a:r>
            <a:endParaRPr lang="en-US" b="0"/>
          </a:p>
        </p:txBody>
      </p:sp>
      <p:sp>
        <p:nvSpPr>
          <p:cNvPr id="117794" name="Text Box 34"/>
          <p:cNvSpPr txBox="1">
            <a:spLocks noChangeArrowheads="1"/>
          </p:cNvSpPr>
          <p:nvPr/>
        </p:nvSpPr>
        <p:spPr bwMode="auto">
          <a:xfrm>
            <a:off x="3810000" y="411480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n Parameter</a:t>
            </a:r>
            <a:endParaRPr lang="en-US" b="0"/>
          </a:p>
        </p:txBody>
      </p:sp>
      <p:sp>
        <p:nvSpPr>
          <p:cNvPr id="117795" name="Text Box 35"/>
          <p:cNvSpPr txBox="1">
            <a:spLocks noChangeArrowheads="1"/>
          </p:cNvSpPr>
          <p:nvPr/>
        </p:nvSpPr>
        <p:spPr bwMode="auto">
          <a:xfrm>
            <a:off x="6400800" y="4114800"/>
            <a:ext cx="1947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>
                <a:sym typeface="Symbol" pitchFamily="18" charset="2"/>
              </a:rPr>
              <a:t></a:t>
            </a:r>
            <a:r>
              <a:rPr lang="de-DE" b="0"/>
              <a:t>n</a:t>
            </a:r>
            <a:r>
              <a:rPr lang="de-DE" b="0" baseline="30000"/>
              <a:t>2 </a:t>
            </a:r>
            <a:r>
              <a:rPr lang="de-DE" b="0"/>
              <a:t>/ 2 Parameter</a:t>
            </a:r>
            <a:endParaRPr lang="en-US" b="0"/>
          </a:p>
        </p:txBody>
      </p:sp>
      <p:sp>
        <p:nvSpPr>
          <p:cNvPr id="117796" name="Line 36"/>
          <p:cNvSpPr>
            <a:spLocks noChangeShapeType="1"/>
          </p:cNvSpPr>
          <p:nvPr/>
        </p:nvSpPr>
        <p:spPr bwMode="auto">
          <a:xfrm flipV="1">
            <a:off x="762000" y="1905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97" name="Line 37"/>
          <p:cNvSpPr>
            <a:spLocks noChangeShapeType="1"/>
          </p:cNvSpPr>
          <p:nvPr/>
        </p:nvSpPr>
        <p:spPr bwMode="auto">
          <a:xfrm>
            <a:off x="762000" y="3810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98" name="Text Box 38"/>
          <p:cNvSpPr txBox="1">
            <a:spLocks noChangeArrowheads="1"/>
          </p:cNvSpPr>
          <p:nvPr/>
        </p:nvSpPr>
        <p:spPr bwMode="auto">
          <a:xfrm>
            <a:off x="1828800" y="3810000"/>
            <a:ext cx="81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900" b="0"/>
              <a:t>Parameter 1</a:t>
            </a:r>
            <a:endParaRPr lang="en-US" sz="900" b="0"/>
          </a:p>
        </p:txBody>
      </p:sp>
      <p:sp>
        <p:nvSpPr>
          <p:cNvPr id="117799" name="Text Box 39"/>
          <p:cNvSpPr txBox="1">
            <a:spLocks noChangeArrowheads="1"/>
          </p:cNvSpPr>
          <p:nvPr/>
        </p:nvSpPr>
        <p:spPr bwMode="auto">
          <a:xfrm rot="16200000">
            <a:off x="241300" y="2273300"/>
            <a:ext cx="81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900" b="0"/>
              <a:t>Parameter 2</a:t>
            </a:r>
            <a:endParaRPr lang="en-US" sz="900" b="0"/>
          </a:p>
        </p:txBody>
      </p:sp>
      <p:sp>
        <p:nvSpPr>
          <p:cNvPr id="117800" name="Line 40"/>
          <p:cNvSpPr>
            <a:spLocks noChangeShapeType="1"/>
          </p:cNvSpPr>
          <p:nvPr/>
        </p:nvSpPr>
        <p:spPr bwMode="auto">
          <a:xfrm flipV="1">
            <a:off x="3505200" y="1905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01" name="Line 41"/>
          <p:cNvSpPr>
            <a:spLocks noChangeShapeType="1"/>
          </p:cNvSpPr>
          <p:nvPr/>
        </p:nvSpPr>
        <p:spPr bwMode="auto">
          <a:xfrm>
            <a:off x="3505200" y="3810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02" name="Text Box 42"/>
          <p:cNvSpPr txBox="1">
            <a:spLocks noChangeArrowheads="1"/>
          </p:cNvSpPr>
          <p:nvPr/>
        </p:nvSpPr>
        <p:spPr bwMode="auto">
          <a:xfrm>
            <a:off x="4572000" y="3810000"/>
            <a:ext cx="81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900" b="0"/>
              <a:t>Parameter 1</a:t>
            </a:r>
            <a:endParaRPr lang="en-US" sz="900" b="0"/>
          </a:p>
        </p:txBody>
      </p:sp>
      <p:sp>
        <p:nvSpPr>
          <p:cNvPr id="117803" name="Text Box 43"/>
          <p:cNvSpPr txBox="1">
            <a:spLocks noChangeArrowheads="1"/>
          </p:cNvSpPr>
          <p:nvPr/>
        </p:nvSpPr>
        <p:spPr bwMode="auto">
          <a:xfrm rot="16200000">
            <a:off x="2984500" y="2273300"/>
            <a:ext cx="81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900" b="0"/>
              <a:t>Parameter 2</a:t>
            </a:r>
            <a:endParaRPr lang="en-US" sz="900" b="0"/>
          </a:p>
        </p:txBody>
      </p:sp>
      <p:sp>
        <p:nvSpPr>
          <p:cNvPr id="117804" name="Line 44"/>
          <p:cNvSpPr>
            <a:spLocks noChangeShapeType="1"/>
          </p:cNvSpPr>
          <p:nvPr/>
        </p:nvSpPr>
        <p:spPr bwMode="auto">
          <a:xfrm flipV="1">
            <a:off x="6248400" y="1905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05" name="Line 45"/>
          <p:cNvSpPr>
            <a:spLocks noChangeShapeType="1"/>
          </p:cNvSpPr>
          <p:nvPr/>
        </p:nvSpPr>
        <p:spPr bwMode="auto">
          <a:xfrm>
            <a:off x="6248400" y="3810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06" name="Text Box 46"/>
          <p:cNvSpPr txBox="1">
            <a:spLocks noChangeArrowheads="1"/>
          </p:cNvSpPr>
          <p:nvPr/>
        </p:nvSpPr>
        <p:spPr bwMode="auto">
          <a:xfrm>
            <a:off x="7315200" y="3810000"/>
            <a:ext cx="81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900" b="0"/>
              <a:t>Parameter 1</a:t>
            </a:r>
            <a:endParaRPr lang="en-US" sz="900" b="0"/>
          </a:p>
        </p:txBody>
      </p:sp>
      <p:sp>
        <p:nvSpPr>
          <p:cNvPr id="117807" name="Text Box 47"/>
          <p:cNvSpPr txBox="1">
            <a:spLocks noChangeArrowheads="1"/>
          </p:cNvSpPr>
          <p:nvPr/>
        </p:nvSpPr>
        <p:spPr bwMode="auto">
          <a:xfrm rot="16200000">
            <a:off x="5727700" y="2273300"/>
            <a:ext cx="81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900" b="0"/>
              <a:t>Parameter 2</a:t>
            </a:r>
            <a:endParaRPr lang="en-US" sz="900" b="0"/>
          </a:p>
        </p:txBody>
      </p:sp>
      <p:grpSp>
        <p:nvGrpSpPr>
          <p:cNvPr id="117808" name="Group 48"/>
          <p:cNvGrpSpPr>
            <a:grpSpLocks/>
          </p:cNvGrpSpPr>
          <p:nvPr/>
        </p:nvGrpSpPr>
        <p:grpSpPr bwMode="auto">
          <a:xfrm>
            <a:off x="6781800" y="5283200"/>
            <a:ext cx="2362200" cy="1574800"/>
            <a:chOff x="2544" y="1152"/>
            <a:chExt cx="3063" cy="2108"/>
          </a:xfrm>
        </p:grpSpPr>
        <p:pic>
          <p:nvPicPr>
            <p:cNvPr id="117809" name="Picture 49" descr="berg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41" t="20135" r="12589" b="8389"/>
            <a:stretch>
              <a:fillRect/>
            </a:stretch>
          </p:blipFill>
          <p:spPr bwMode="auto">
            <a:xfrm>
              <a:off x="2544" y="1152"/>
              <a:ext cx="3063" cy="2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810" name="Oval 50"/>
            <p:cNvSpPr>
              <a:spLocks noChangeArrowheads="1"/>
            </p:cNvSpPr>
            <p:nvPr/>
          </p:nvSpPr>
          <p:spPr bwMode="auto">
            <a:xfrm rot="1715407">
              <a:off x="3360" y="2208"/>
              <a:ext cx="388" cy="384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11" name="Oval 51"/>
            <p:cNvSpPr>
              <a:spLocks noChangeArrowheads="1"/>
            </p:cNvSpPr>
            <p:nvPr/>
          </p:nvSpPr>
          <p:spPr bwMode="auto">
            <a:xfrm rot="1292413">
              <a:off x="3606" y="1834"/>
              <a:ext cx="253" cy="391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12" name="Oval 52"/>
            <p:cNvSpPr>
              <a:spLocks noChangeArrowheads="1"/>
            </p:cNvSpPr>
            <p:nvPr/>
          </p:nvSpPr>
          <p:spPr bwMode="auto">
            <a:xfrm rot="654003">
              <a:off x="3790" y="1247"/>
              <a:ext cx="138" cy="57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13" name="Line 53"/>
            <p:cNvSpPr>
              <a:spLocks noChangeShapeType="1"/>
            </p:cNvSpPr>
            <p:nvPr/>
          </p:nvSpPr>
          <p:spPr bwMode="auto">
            <a:xfrm flipV="1">
              <a:off x="3552" y="2275"/>
              <a:ext cx="77" cy="16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14" name="Line 54"/>
            <p:cNvSpPr>
              <a:spLocks noChangeShapeType="1"/>
            </p:cNvSpPr>
            <p:nvPr/>
          </p:nvSpPr>
          <p:spPr bwMode="auto">
            <a:xfrm rot="21081152" flipV="1">
              <a:off x="3792" y="1322"/>
              <a:ext cx="144" cy="3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15" name="Line 55"/>
            <p:cNvSpPr>
              <a:spLocks noChangeShapeType="1"/>
            </p:cNvSpPr>
            <p:nvPr/>
          </p:nvSpPr>
          <p:spPr bwMode="auto">
            <a:xfrm rot="20988278" flipV="1">
              <a:off x="3662" y="1917"/>
              <a:ext cx="118" cy="22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9" name="Rectangle 5"/>
          <p:cNvSpPr>
            <a:spLocks noChangeArrowheads="1"/>
          </p:cNvSpPr>
          <p:nvPr/>
        </p:nvSpPr>
        <p:spPr bwMode="auto">
          <a:xfrm>
            <a:off x="228600" y="4038600"/>
            <a:ext cx="8610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5638800" y="2590800"/>
            <a:ext cx="2590800" cy="1219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1" name="Line 7"/>
          <p:cNvSpPr>
            <a:spLocks noChangeShapeType="1"/>
          </p:cNvSpPr>
          <p:nvPr/>
        </p:nvSpPr>
        <p:spPr bwMode="auto">
          <a:xfrm flipV="1">
            <a:off x="5715000" y="2895600"/>
            <a:ext cx="457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2" name="Line 8"/>
          <p:cNvSpPr>
            <a:spLocks noChangeShapeType="1"/>
          </p:cNvSpPr>
          <p:nvPr/>
        </p:nvSpPr>
        <p:spPr bwMode="auto">
          <a:xfrm flipV="1">
            <a:off x="6188075" y="2740025"/>
            <a:ext cx="914400" cy="152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3" name="Line 9"/>
          <p:cNvSpPr>
            <a:spLocks noChangeShapeType="1"/>
          </p:cNvSpPr>
          <p:nvPr/>
        </p:nvSpPr>
        <p:spPr bwMode="auto">
          <a:xfrm>
            <a:off x="7118350" y="2749550"/>
            <a:ext cx="990600" cy="304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4" name="Text Box 10"/>
          <p:cNvSpPr txBox="1">
            <a:spLocks noChangeArrowheads="1"/>
          </p:cNvSpPr>
          <p:nvPr/>
        </p:nvSpPr>
        <p:spPr bwMode="auto">
          <a:xfrm>
            <a:off x="6400800" y="3200400"/>
            <a:ext cx="167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400" b="0"/>
              <a:t>gewichteter </a:t>
            </a:r>
            <a:br>
              <a:rPr lang="de-DE" sz="1400" b="0"/>
            </a:br>
            <a:r>
              <a:rPr lang="de-DE" sz="1400" b="0"/>
              <a:t>       Evolutionsweg</a:t>
            </a:r>
          </a:p>
        </p:txBody>
      </p:sp>
      <p:pic>
        <p:nvPicPr>
          <p:cNvPr id="333835" name="Picture 11" descr="formel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4800600"/>
            <a:ext cx="4562475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836" name="Text Box 12"/>
          <p:cNvSpPr txBox="1">
            <a:spLocks noChangeArrowheads="1"/>
          </p:cNvSpPr>
          <p:nvPr/>
        </p:nvSpPr>
        <p:spPr bwMode="auto">
          <a:xfrm>
            <a:off x="381000" y="841375"/>
            <a:ext cx="8731749" cy="88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4762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i="1" dirty="0"/>
              <a:t>eine</a:t>
            </a:r>
            <a:r>
              <a:rPr lang="de-DE" sz="1600" b="0" dirty="0"/>
              <a:t> (</a:t>
            </a:r>
            <a:r>
              <a:rPr lang="de-DE" sz="1600" b="0" dirty="0" smtClean="0"/>
              <a:t>de-randomisierte</a:t>
            </a:r>
            <a:r>
              <a:rPr lang="de-DE" sz="1600" b="0" dirty="0"/>
              <a:t>) Zufallszahl für die Anpassung der Objekt- und Strategieparameter; </a:t>
            </a:r>
            <a:br>
              <a:rPr lang="de-DE" sz="1600" b="0" dirty="0"/>
            </a:br>
            <a:r>
              <a:rPr lang="de-DE" sz="1600" b="0" dirty="0"/>
              <a:t>die </a:t>
            </a:r>
            <a:r>
              <a:rPr lang="de-DE" sz="1600" b="0" i="1" dirty="0"/>
              <a:t>tatsächliche</a:t>
            </a:r>
            <a:r>
              <a:rPr lang="de-DE" sz="1600" b="0" dirty="0"/>
              <a:t> Schrittweite im Parameterraum wird zur Anpassung der </a:t>
            </a:r>
            <a:br>
              <a:rPr lang="de-DE" sz="1600" b="0" dirty="0"/>
            </a:br>
            <a:r>
              <a:rPr lang="de-DE" sz="1600" b="0" dirty="0"/>
              <a:t>Strategieparameter genutzt</a:t>
            </a:r>
          </a:p>
        </p:txBody>
      </p:sp>
      <p:sp>
        <p:nvSpPr>
          <p:cNvPr id="333837" name="Text Box 13"/>
          <p:cNvSpPr txBox="1">
            <a:spLocks noChangeArrowheads="1"/>
          </p:cNvSpPr>
          <p:nvPr/>
        </p:nvSpPr>
        <p:spPr bwMode="auto">
          <a:xfrm>
            <a:off x="381000" y="2527300"/>
            <a:ext cx="4160838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4762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i="1" dirty="0"/>
              <a:t>kumulative Schrittweitenadaptation; </a:t>
            </a:r>
            <a:r>
              <a:rPr lang="de-DE" sz="1600" b="0" dirty="0"/>
              <a:t>der </a:t>
            </a:r>
            <a:br>
              <a:rPr lang="de-DE" sz="1600" b="0" dirty="0"/>
            </a:br>
            <a:r>
              <a:rPr lang="de-DE" sz="1600" b="0" dirty="0"/>
              <a:t>Evolutionsweg (Gedächtnis) wird bei der </a:t>
            </a:r>
            <a:br>
              <a:rPr lang="de-DE" sz="1600" b="0" dirty="0"/>
            </a:br>
            <a:r>
              <a:rPr lang="de-DE" sz="1600" b="0" dirty="0"/>
              <a:t>Adaptation genutzt</a:t>
            </a:r>
            <a:br>
              <a:rPr lang="de-DE" sz="1600" b="0" dirty="0"/>
            </a:br>
            <a:r>
              <a:rPr lang="de-DE" sz="1600" b="0" dirty="0"/>
              <a:t>Analogie: Ensemble </a:t>
            </a:r>
            <a:r>
              <a:rPr lang="de-DE" sz="1600" b="0" i="1" dirty="0"/>
              <a:t>vs</a:t>
            </a:r>
            <a:r>
              <a:rPr lang="de-DE" sz="1600" b="0" dirty="0"/>
              <a:t>. Zeitmittel</a:t>
            </a:r>
            <a:endParaRPr lang="de-DE" sz="1600" b="0" i="1" dirty="0"/>
          </a:p>
        </p:txBody>
      </p:sp>
      <p:sp>
        <p:nvSpPr>
          <p:cNvPr id="333838" name="Text Box 14"/>
          <p:cNvSpPr txBox="1">
            <a:spLocks noChangeArrowheads="1"/>
          </p:cNvSpPr>
          <p:nvPr/>
        </p:nvSpPr>
        <p:spPr bwMode="auto">
          <a:xfrm>
            <a:off x="381000" y="4114800"/>
            <a:ext cx="72405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4762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/>
              <a:t>die </a:t>
            </a:r>
            <a:r>
              <a:rPr lang="de-DE" sz="1600" b="0" dirty="0" err="1"/>
              <a:t>Kovarianzmatrix</a:t>
            </a:r>
            <a:r>
              <a:rPr lang="de-DE" sz="1600" b="0" dirty="0"/>
              <a:t> der </a:t>
            </a:r>
            <a:r>
              <a:rPr lang="de-DE" sz="1600" b="0" dirty="0" err="1"/>
              <a:t>g</a:t>
            </a:r>
            <a:r>
              <a:rPr lang="de-DE" sz="1600" b="0" dirty="0" err="1" smtClean="0"/>
              <a:t>außschen</a:t>
            </a:r>
            <a:r>
              <a:rPr lang="de-DE" sz="1600" b="0" dirty="0" smtClean="0"/>
              <a:t> </a:t>
            </a:r>
            <a:r>
              <a:rPr lang="de-DE" sz="1600" b="0" dirty="0"/>
              <a:t>Wahrscheinlichkeitsdichtefunktion wird</a:t>
            </a:r>
            <a:br>
              <a:rPr lang="de-DE" sz="1600" b="0" dirty="0"/>
            </a:br>
            <a:r>
              <a:rPr lang="de-DE" sz="1600" b="0" dirty="0"/>
              <a:t>an die lokale Topologie des Suchraumes </a:t>
            </a:r>
            <a:r>
              <a:rPr lang="de-DE" sz="1600" b="0" dirty="0" smtClean="0"/>
              <a:t>angepaßt</a:t>
            </a:r>
            <a:endParaRPr lang="de-DE" sz="1600" b="0" dirty="0"/>
          </a:p>
        </p:txBody>
      </p:sp>
      <p:sp>
        <p:nvSpPr>
          <p:cNvPr id="333839" name="Text Box 15"/>
          <p:cNvSpPr txBox="1">
            <a:spLocks noChangeArrowheads="1"/>
          </p:cNvSpPr>
          <p:nvPr/>
        </p:nvSpPr>
        <p:spPr bwMode="auto">
          <a:xfrm>
            <a:off x="381000" y="5694363"/>
            <a:ext cx="8488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de-DE" sz="1600" b="0"/>
              <a:t>da </a:t>
            </a:r>
            <a:r>
              <a:rPr lang="de-DE" sz="1600" b="0">
                <a:latin typeface="Symbol" pitchFamily="18" charset="2"/>
              </a:rPr>
              <a:t>S</a:t>
            </a:r>
            <a:r>
              <a:rPr lang="de-DE" sz="1600" b="0" baseline="30000"/>
              <a:t>-1</a:t>
            </a:r>
            <a:r>
              <a:rPr lang="de-DE" sz="1600" b="0"/>
              <a:t> positiv definit sein muss mit det(</a:t>
            </a:r>
            <a:r>
              <a:rPr lang="de-DE" sz="1600" b="0">
                <a:latin typeface="Symbol" pitchFamily="18" charset="2"/>
              </a:rPr>
              <a:t>S</a:t>
            </a:r>
            <a:r>
              <a:rPr lang="de-DE" sz="1600" b="0" baseline="30000"/>
              <a:t>-1</a:t>
            </a:r>
            <a:r>
              <a:rPr lang="de-DE" sz="1600" b="0"/>
              <a:t>)&gt;0, sind die verschiedenen Matrixelemente</a:t>
            </a:r>
            <a:br>
              <a:rPr lang="de-DE" sz="1600" b="0"/>
            </a:br>
            <a:r>
              <a:rPr lang="de-DE" sz="1600" b="0"/>
              <a:t>nicht unabhängig und die detaillierte Vorgehensweise bei der Adaptation etwas komplizierter</a:t>
            </a:r>
          </a:p>
        </p:txBody>
      </p:sp>
      <p:sp>
        <p:nvSpPr>
          <p:cNvPr id="333840" name="Text Box 16"/>
          <p:cNvSpPr txBox="1">
            <a:spLocks noChangeArrowheads="1"/>
          </p:cNvSpPr>
          <p:nvPr/>
        </p:nvSpPr>
        <p:spPr bwMode="auto">
          <a:xfrm>
            <a:off x="209550" y="228600"/>
            <a:ext cx="8189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0"/>
              <a:t>Selbstadaptation: „Derandomisierung“ und Kovarianzmatrix</a:t>
            </a:r>
          </a:p>
        </p:txBody>
      </p:sp>
      <p:sp>
        <p:nvSpPr>
          <p:cNvPr id="333841" name="Text Box 17"/>
          <p:cNvSpPr txBox="1">
            <a:spLocks noChangeArrowheads="1"/>
          </p:cNvSpPr>
          <p:nvPr/>
        </p:nvSpPr>
        <p:spPr bwMode="auto">
          <a:xfrm>
            <a:off x="7543800" y="2895600"/>
            <a:ext cx="219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000" b="0"/>
              <a:t>t</a:t>
            </a:r>
          </a:p>
        </p:txBody>
      </p:sp>
      <p:sp>
        <p:nvSpPr>
          <p:cNvPr id="333842" name="Text Box 18"/>
          <p:cNvSpPr txBox="1">
            <a:spLocks noChangeArrowheads="1"/>
          </p:cNvSpPr>
          <p:nvPr/>
        </p:nvSpPr>
        <p:spPr bwMode="auto">
          <a:xfrm>
            <a:off x="6477000" y="2819400"/>
            <a:ext cx="3317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000" b="0"/>
              <a:t>t-1</a:t>
            </a:r>
          </a:p>
        </p:txBody>
      </p:sp>
      <p:sp>
        <p:nvSpPr>
          <p:cNvPr id="333843" name="Text Box 19"/>
          <p:cNvSpPr txBox="1">
            <a:spLocks noChangeArrowheads="1"/>
          </p:cNvSpPr>
          <p:nvPr/>
        </p:nvSpPr>
        <p:spPr bwMode="auto">
          <a:xfrm>
            <a:off x="5791200" y="3352800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000" b="0"/>
              <a:t>t-2</a:t>
            </a:r>
          </a:p>
        </p:txBody>
      </p:sp>
      <p:sp>
        <p:nvSpPr>
          <p:cNvPr id="333844" name="Text Box 20"/>
          <p:cNvSpPr txBox="1">
            <a:spLocks noChangeArrowheads="1"/>
          </p:cNvSpPr>
          <p:nvPr/>
        </p:nvSpPr>
        <p:spPr bwMode="auto">
          <a:xfrm>
            <a:off x="1382713" y="1727200"/>
            <a:ext cx="6618287" cy="558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1400" b="0"/>
              <a:t>wenn die Mutation stärker als erwartet E( | N(0,1) | ) aber erfolgreich war, wird die </a:t>
            </a:r>
            <a:br>
              <a:rPr lang="de-DE" sz="1400" b="0"/>
            </a:br>
            <a:r>
              <a:rPr lang="de-DE" sz="1400" b="0"/>
              <a:t>Varianz erhöht und umgekehrt</a:t>
            </a:r>
          </a:p>
        </p:txBody>
      </p:sp>
      <p:sp>
        <p:nvSpPr>
          <p:cNvPr id="333845" name="AutoShape 21"/>
          <p:cNvSpPr>
            <a:spLocks noChangeArrowheads="1"/>
          </p:cNvSpPr>
          <p:nvPr/>
        </p:nvSpPr>
        <p:spPr bwMode="auto">
          <a:xfrm>
            <a:off x="952500" y="1828800"/>
            <a:ext cx="342900" cy="136525"/>
          </a:xfrm>
          <a:prstGeom prst="rightArrow">
            <a:avLst>
              <a:gd name="adj1" fmla="val 50000"/>
              <a:gd name="adj2" fmla="val 6279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Ackley‘s Testfunktion</a:t>
            </a:r>
          </a:p>
        </p:txBody>
      </p:sp>
      <p:pic>
        <p:nvPicPr>
          <p:cNvPr id="424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8862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4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4608513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49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86400"/>
            <a:ext cx="6607175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533400" y="3733800"/>
            <a:ext cx="4038600" cy="1905000"/>
          </a:xfrm>
          <a:prstGeom prst="rect">
            <a:avLst/>
          </a:prstGeom>
          <a:solidFill>
            <a:srgbClr val="9090FF">
              <a:alpha val="50000"/>
            </a:srgbClr>
          </a:solidFill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CMA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67400"/>
            <a:ext cx="31242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533400" y="993775"/>
            <a:ext cx="3932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0">
                <a:solidFill>
                  <a:schemeClr val="tx2"/>
                </a:solidFill>
              </a:rPr>
              <a:t>Kovarianzmatrix-Adaptation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762000" y="4191000"/>
            <a:ext cx="36195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de-DE" sz="1400" b="0"/>
              <a:t>Bestimmung der „selektierten“ Mutation</a:t>
            </a:r>
          </a:p>
          <a:p>
            <a:pPr>
              <a:buFontTx/>
              <a:buAutoNum type="arabicPeriod"/>
            </a:pPr>
            <a:r>
              <a:rPr lang="de-DE" sz="1400" b="0"/>
              <a:t>Berechnung des Pfades</a:t>
            </a:r>
          </a:p>
          <a:p>
            <a:pPr>
              <a:buFontTx/>
              <a:buAutoNum type="arabicPeriod"/>
            </a:pPr>
            <a:r>
              <a:rPr lang="de-DE" sz="1400" b="0"/>
              <a:t>Anpassung einer globalen Schrittweite</a:t>
            </a:r>
          </a:p>
          <a:p>
            <a:pPr>
              <a:buFontTx/>
              <a:buAutoNum type="arabicPeriod"/>
            </a:pPr>
            <a:r>
              <a:rPr lang="de-DE" sz="1400" b="0"/>
              <a:t>Anpassen der Kovarianzmatrix</a:t>
            </a:r>
          </a:p>
          <a:p>
            <a:pPr>
              <a:buFontTx/>
              <a:buAutoNum type="arabicPeriod"/>
            </a:pPr>
            <a:r>
              <a:rPr lang="de-DE" sz="1400" b="0"/>
              <a:t>Anpassen der Objektparameter</a:t>
            </a:r>
          </a:p>
          <a:p>
            <a:endParaRPr lang="de-DE" sz="1400" b="0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609600" y="3860800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b="0"/>
              <a:t>Mutation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1371600" y="6400800"/>
            <a:ext cx="239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korrelierte Mutationen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533400" y="1538287"/>
            <a:ext cx="169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 dirty="0"/>
              <a:t>Eigenschaften: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762000" y="1828800"/>
            <a:ext cx="41878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17475" indent="-11747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DE" b="0"/>
              <a:t>derandomisiert</a:t>
            </a:r>
          </a:p>
          <a:p>
            <a:pPr>
              <a:buFontTx/>
              <a:buChar char="•"/>
            </a:pPr>
            <a:r>
              <a:rPr lang="de-DE" b="0"/>
              <a:t>Dämpfung der Schrittweitenadaptation</a:t>
            </a:r>
          </a:p>
          <a:p>
            <a:pPr>
              <a:buFontTx/>
              <a:buChar char="•"/>
            </a:pPr>
            <a:r>
              <a:rPr lang="de-DE" b="0"/>
              <a:t>Anpassung der Kovarianzmatrix</a:t>
            </a:r>
            <a:br>
              <a:rPr lang="de-DE" b="0"/>
            </a:br>
            <a:r>
              <a:rPr lang="de-DE" b="0"/>
              <a:t>basierend auf dem Pfad der Evolution</a:t>
            </a:r>
          </a:p>
          <a:p>
            <a:pPr lvl="1"/>
            <a:r>
              <a:rPr lang="de-DE" b="0"/>
              <a:t>(n</a:t>
            </a:r>
            <a:r>
              <a:rPr lang="de-DE" b="0" baseline="30000"/>
              <a:t>2</a:t>
            </a:r>
            <a:r>
              <a:rPr lang="de-DE" b="0"/>
              <a:t> + n)/2 freie Parameter </a:t>
            </a:r>
          </a:p>
          <a:p>
            <a:pPr>
              <a:buFontTx/>
              <a:buChar char="•"/>
            </a:pPr>
            <a:r>
              <a:rPr lang="de-DE" b="0"/>
              <a:t>zusätzl. globale Schrittweite</a:t>
            </a: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5867400" y="38100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Ackley Funktion</a:t>
            </a: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5638800" y="755650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skaliertes Kugelmodell</a:t>
            </a:r>
          </a:p>
        </p:txBody>
      </p:sp>
      <p:pic>
        <p:nvPicPr>
          <p:cNvPr id="4815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581400" cy="245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59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581400" cy="251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Zusammenfassung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990600" y="1076325"/>
            <a:ext cx="7086600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tabLst>
                <a:tab pos="10842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7063" indent="-169863">
              <a:tabLst>
                <a:tab pos="10842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31875" indent="-117475">
              <a:tabLst>
                <a:tab pos="10842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0842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0842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42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42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42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42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de-DE" sz="1600" b="0" dirty="0"/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/>
              <a:t>Evolutionsstrategien zur Optimierung kontinuierlicher Parameter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de-DE" sz="1600" b="0" dirty="0"/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/>
              <a:t>Schrittweitenanpassung</a:t>
            </a:r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/>
              <a:t>globale </a:t>
            </a:r>
            <a:r>
              <a:rPr lang="de-DE" sz="1600" b="0" dirty="0" err="1"/>
              <a:t>mutative</a:t>
            </a:r>
            <a:r>
              <a:rPr lang="de-DE" sz="1600" b="0" dirty="0"/>
              <a:t> Schrittweitenanpassung</a:t>
            </a:r>
          </a:p>
          <a:p>
            <a:pPr lvl="2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/>
              <a:t>einfacher Algorithmus zur Anpassung einer Schrittweite</a:t>
            </a:r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de-DE" sz="1600" b="0" dirty="0"/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/>
              <a:t>individuelle </a:t>
            </a:r>
            <a:r>
              <a:rPr lang="de-DE" sz="1600" b="0" dirty="0" err="1"/>
              <a:t>mutative</a:t>
            </a:r>
            <a:r>
              <a:rPr lang="de-DE" sz="1600" b="0" dirty="0"/>
              <a:t> Schrittweitenanpassung</a:t>
            </a:r>
          </a:p>
          <a:p>
            <a:pPr lvl="2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/>
              <a:t>Probleme bei </a:t>
            </a:r>
            <a:r>
              <a:rPr lang="de-DE" sz="1600" b="0" dirty="0" err="1"/>
              <a:t>mutativer</a:t>
            </a:r>
            <a:r>
              <a:rPr lang="de-DE" sz="1600" b="0" dirty="0"/>
              <a:t> Anpassung durch hohe Anzahl von Parametern (große Populationen nötig)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de-DE" sz="1600" b="0" dirty="0"/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/>
              <a:t>CMA Strategie (</a:t>
            </a:r>
            <a:r>
              <a:rPr lang="de-DE" sz="1600" b="0" dirty="0" err="1"/>
              <a:t>Covarianz</a:t>
            </a:r>
            <a:r>
              <a:rPr lang="de-DE" sz="1600" b="0" dirty="0"/>
              <a:t> Matrix Adaptation)</a:t>
            </a:r>
          </a:p>
          <a:p>
            <a:pPr lvl="2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/>
              <a:t>„</a:t>
            </a:r>
            <a:r>
              <a:rPr lang="de-DE" sz="1600" b="0" dirty="0" err="1"/>
              <a:t>Derandomisierte</a:t>
            </a:r>
            <a:r>
              <a:rPr lang="de-DE" sz="1600" b="0" dirty="0"/>
              <a:t>“ Anpassung der Schrittweiten</a:t>
            </a:r>
          </a:p>
          <a:p>
            <a:pPr lvl="2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 err="1"/>
              <a:t>Kummulation</a:t>
            </a:r>
            <a:r>
              <a:rPr lang="de-DE" sz="1600" b="0" dirty="0"/>
              <a:t> der Richtungen</a:t>
            </a:r>
          </a:p>
          <a:p>
            <a:pPr lvl="2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/>
              <a:t>korrelierte Mutationen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Teil II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3409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0"/>
              <a:t>Genetic Algorithm</a:t>
            </a:r>
            <a:endParaRPr lang="en-US" sz="32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273050" y="914400"/>
            <a:ext cx="45529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de-DE" b="0"/>
              <a:t>Mikroskopische Modell: Populationsgenetik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457200" y="1385887"/>
            <a:ext cx="779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b="0" i="1" dirty="0"/>
              <a:t>Fokussierung auf den Genotyp Level: Gene sind Gegenstand der Selektion</a:t>
            </a: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4419600" y="152400"/>
            <a:ext cx="4613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0"/>
              <a:t>Hintergrund und Historie </a:t>
            </a:r>
            <a:r>
              <a:rPr lang="de-DE" sz="1200" b="0"/>
              <a:t>(Holland, 1967)</a:t>
            </a:r>
          </a:p>
        </p:txBody>
      </p:sp>
      <p:sp>
        <p:nvSpPr>
          <p:cNvPr id="386055" name="Text Box 7"/>
          <p:cNvSpPr txBox="1">
            <a:spLocks noChangeArrowheads="1"/>
          </p:cNvSpPr>
          <p:nvPr/>
        </p:nvSpPr>
        <p:spPr bwMode="auto">
          <a:xfrm>
            <a:off x="457200" y="1831521"/>
            <a:ext cx="4214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b="0" i="1" dirty="0"/>
              <a:t>Schema Processing </a:t>
            </a:r>
            <a:r>
              <a:rPr lang="de-DE" sz="1600" b="0" i="1" dirty="0" err="1"/>
              <a:t>and</a:t>
            </a:r>
            <a:r>
              <a:rPr lang="de-DE" sz="1600" b="0" i="1" dirty="0"/>
              <a:t> </a:t>
            </a:r>
            <a:r>
              <a:rPr lang="de-DE" sz="1600" b="0" i="1" dirty="0" err="1"/>
              <a:t>the</a:t>
            </a:r>
            <a:r>
              <a:rPr lang="de-DE" sz="1600" b="0" i="1" dirty="0"/>
              <a:t> K-</a:t>
            </a:r>
            <a:r>
              <a:rPr lang="de-DE" sz="1600" b="0" i="1" dirty="0" err="1"/>
              <a:t>Armed</a:t>
            </a:r>
            <a:r>
              <a:rPr lang="de-DE" sz="1600" b="0" i="1" dirty="0"/>
              <a:t> Bandit</a:t>
            </a:r>
          </a:p>
        </p:txBody>
      </p:sp>
      <p:sp>
        <p:nvSpPr>
          <p:cNvPr id="386056" name="Text Box 8"/>
          <p:cNvSpPr txBox="1">
            <a:spLocks noChangeArrowheads="1"/>
          </p:cNvSpPr>
          <p:nvPr/>
        </p:nvSpPr>
        <p:spPr bwMode="auto">
          <a:xfrm>
            <a:off x="457200" y="2366169"/>
            <a:ext cx="4040188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400" b="0" dirty="0"/>
              <a:t>Adaptation an eine gegebene Umwelt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400" b="0" dirty="0"/>
              <a:t>Adaptation ist eine Suchtrajektorie durch einen</a:t>
            </a:r>
            <a:br>
              <a:rPr lang="de-DE" sz="1400" b="0" dirty="0"/>
            </a:br>
            <a:r>
              <a:rPr lang="de-DE" sz="1400" b="0" dirty="0"/>
              <a:t>Zustandsraum </a:t>
            </a:r>
            <a:r>
              <a:rPr lang="de-DE" sz="1400" b="0" dirty="0" err="1"/>
              <a:t>mgl</a:t>
            </a:r>
            <a:r>
              <a:rPr lang="de-DE" sz="1400" b="0" dirty="0"/>
              <a:t>. Lösungen</a:t>
            </a:r>
          </a:p>
        </p:txBody>
      </p:sp>
      <p:sp>
        <p:nvSpPr>
          <p:cNvPr id="386057" name="Text Box 9"/>
          <p:cNvSpPr txBox="1">
            <a:spLocks noChangeArrowheads="1"/>
          </p:cNvSpPr>
          <p:nvPr/>
        </p:nvSpPr>
        <p:spPr bwMode="auto">
          <a:xfrm>
            <a:off x="609600" y="3317875"/>
            <a:ext cx="363855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de-DE" sz="1400" b="0"/>
              <a:t>Aufgabe:	Beste Strategie für das Ziehen </a:t>
            </a:r>
            <a:br>
              <a:rPr lang="de-DE" sz="1400" b="0"/>
            </a:br>
            <a:r>
              <a:rPr lang="de-DE" sz="1400" b="0"/>
              <a:t>	von n-Zufallsvariablen, die </a:t>
            </a:r>
          </a:p>
          <a:p>
            <a:pPr>
              <a:lnSpc>
                <a:spcPct val="120000"/>
              </a:lnSpc>
            </a:pPr>
            <a:r>
              <a:rPr lang="de-DE" sz="1400" b="0"/>
              <a:t>	einen definierten aber </a:t>
            </a:r>
          </a:p>
          <a:p>
            <a:pPr>
              <a:lnSpc>
                <a:spcPct val="120000"/>
              </a:lnSpc>
            </a:pPr>
            <a:r>
              <a:rPr lang="de-DE" sz="1400" b="0"/>
              <a:t>	unbekannten Mittelwert und </a:t>
            </a:r>
          </a:p>
          <a:p>
            <a:pPr>
              <a:lnSpc>
                <a:spcPct val="120000"/>
              </a:lnSpc>
            </a:pPr>
            <a:r>
              <a:rPr lang="de-DE" sz="1400" b="0"/>
              <a:t>	eine unbekannte Varianz haben</a:t>
            </a:r>
          </a:p>
        </p:txBody>
      </p:sp>
      <p:pic>
        <p:nvPicPr>
          <p:cNvPr id="386058" name="Picture 10" descr="SlotMach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94773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6061" name="Text Box 13"/>
          <p:cNvSpPr txBox="1">
            <a:spLocks noChangeArrowheads="1"/>
          </p:cNvSpPr>
          <p:nvPr/>
        </p:nvSpPr>
        <p:spPr bwMode="auto">
          <a:xfrm>
            <a:off x="4937125" y="2351088"/>
            <a:ext cx="336867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charset="0"/>
              </a:defRPr>
            </a:lvl1pPr>
            <a:lvl2pPr marL="666750" indent="-2095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400" b="0" dirty="0"/>
              <a:t>genetische Codierung (String, </a:t>
            </a:r>
            <a:br>
              <a:rPr lang="de-DE" sz="1400" b="0" dirty="0"/>
            </a:br>
            <a:r>
              <a:rPr lang="de-DE" sz="1400" b="0" dirty="0"/>
              <a:t>Alphabet, z.B. binär)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400" b="0" dirty="0"/>
              <a:t>Veränderungen auf dem </a:t>
            </a:r>
            <a:r>
              <a:rPr lang="de-DE" sz="1400" b="0" dirty="0" err="1"/>
              <a:t>Genotyplevel</a:t>
            </a:r>
            <a:endParaRPr lang="de-DE" sz="1400" b="0" dirty="0"/>
          </a:p>
          <a:p>
            <a:pPr lvl="1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400" b="0" dirty="0"/>
              <a:t>Crossover und Inversion</a:t>
            </a:r>
          </a:p>
          <a:p>
            <a:pPr lvl="1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400" b="0" dirty="0"/>
              <a:t>Punkt-Mutation (sekundär)</a:t>
            </a:r>
          </a:p>
        </p:txBody>
      </p:sp>
      <p:sp>
        <p:nvSpPr>
          <p:cNvPr id="386062" name="Rectangle 14"/>
          <p:cNvSpPr>
            <a:spLocks noChangeArrowheads="1"/>
          </p:cNvSpPr>
          <p:nvPr/>
        </p:nvSpPr>
        <p:spPr bwMode="auto">
          <a:xfrm>
            <a:off x="5410200" y="44196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3" name="Rectangle 15"/>
          <p:cNvSpPr>
            <a:spLocks noChangeArrowheads="1"/>
          </p:cNvSpPr>
          <p:nvPr/>
        </p:nvSpPr>
        <p:spPr bwMode="auto">
          <a:xfrm>
            <a:off x="5562600" y="44196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4" name="Rectangle 16"/>
          <p:cNvSpPr>
            <a:spLocks noChangeArrowheads="1"/>
          </p:cNvSpPr>
          <p:nvPr/>
        </p:nvSpPr>
        <p:spPr bwMode="auto">
          <a:xfrm>
            <a:off x="5715000" y="44196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5" name="Rectangle 17"/>
          <p:cNvSpPr>
            <a:spLocks noChangeArrowheads="1"/>
          </p:cNvSpPr>
          <p:nvPr/>
        </p:nvSpPr>
        <p:spPr bwMode="auto">
          <a:xfrm>
            <a:off x="5867400" y="44196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6" name="Rectangle 18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7" name="Rectangle 19"/>
          <p:cNvSpPr>
            <a:spLocks noChangeArrowheads="1"/>
          </p:cNvSpPr>
          <p:nvPr/>
        </p:nvSpPr>
        <p:spPr bwMode="auto">
          <a:xfrm>
            <a:off x="6172200" y="44196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8" name="Rectangle 20"/>
          <p:cNvSpPr>
            <a:spLocks noChangeArrowheads="1"/>
          </p:cNvSpPr>
          <p:nvPr/>
        </p:nvSpPr>
        <p:spPr bwMode="auto">
          <a:xfrm>
            <a:off x="6324600" y="44196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9" name="Rectangle 21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0" name="Rectangle 22"/>
          <p:cNvSpPr>
            <a:spLocks noChangeArrowheads="1"/>
          </p:cNvSpPr>
          <p:nvPr/>
        </p:nvSpPr>
        <p:spPr bwMode="auto">
          <a:xfrm>
            <a:off x="5410200" y="4800600"/>
            <a:ext cx="152400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1" name="Rectangle 23"/>
          <p:cNvSpPr>
            <a:spLocks noChangeArrowheads="1"/>
          </p:cNvSpPr>
          <p:nvPr/>
        </p:nvSpPr>
        <p:spPr bwMode="auto">
          <a:xfrm>
            <a:off x="5562600" y="4800600"/>
            <a:ext cx="152400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2" name="Rectangle 24"/>
          <p:cNvSpPr>
            <a:spLocks noChangeArrowheads="1"/>
          </p:cNvSpPr>
          <p:nvPr/>
        </p:nvSpPr>
        <p:spPr bwMode="auto">
          <a:xfrm>
            <a:off x="5715000" y="4800600"/>
            <a:ext cx="152400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3" name="Rectangle 25"/>
          <p:cNvSpPr>
            <a:spLocks noChangeArrowheads="1"/>
          </p:cNvSpPr>
          <p:nvPr/>
        </p:nvSpPr>
        <p:spPr bwMode="auto">
          <a:xfrm>
            <a:off x="5867400" y="4800600"/>
            <a:ext cx="152400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4" name="Rectangle 26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5" name="Rectangle 27"/>
          <p:cNvSpPr>
            <a:spLocks noChangeArrowheads="1"/>
          </p:cNvSpPr>
          <p:nvPr/>
        </p:nvSpPr>
        <p:spPr bwMode="auto">
          <a:xfrm>
            <a:off x="6172200" y="4800600"/>
            <a:ext cx="152400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6" name="Rectangle 28"/>
          <p:cNvSpPr>
            <a:spLocks noChangeArrowheads="1"/>
          </p:cNvSpPr>
          <p:nvPr/>
        </p:nvSpPr>
        <p:spPr bwMode="auto">
          <a:xfrm>
            <a:off x="6324600" y="4800600"/>
            <a:ext cx="152400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7" name="Rectangle 29"/>
          <p:cNvSpPr>
            <a:spLocks noChangeArrowheads="1"/>
          </p:cNvSpPr>
          <p:nvPr/>
        </p:nvSpPr>
        <p:spPr bwMode="auto">
          <a:xfrm>
            <a:off x="6477000" y="4800600"/>
            <a:ext cx="152400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8" name="Rectangle 30"/>
          <p:cNvSpPr>
            <a:spLocks noChangeArrowheads="1"/>
          </p:cNvSpPr>
          <p:nvPr/>
        </p:nvSpPr>
        <p:spPr bwMode="auto">
          <a:xfrm>
            <a:off x="7239000" y="4800600"/>
            <a:ext cx="152400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9" name="Rectangle 31"/>
          <p:cNvSpPr>
            <a:spLocks noChangeArrowheads="1"/>
          </p:cNvSpPr>
          <p:nvPr/>
        </p:nvSpPr>
        <p:spPr bwMode="auto">
          <a:xfrm>
            <a:off x="7391400" y="4800600"/>
            <a:ext cx="152400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0" name="Rectangle 32"/>
          <p:cNvSpPr>
            <a:spLocks noChangeArrowheads="1"/>
          </p:cNvSpPr>
          <p:nvPr/>
        </p:nvSpPr>
        <p:spPr bwMode="auto">
          <a:xfrm>
            <a:off x="7543800" y="4800600"/>
            <a:ext cx="152400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1" name="Rectangle 33"/>
          <p:cNvSpPr>
            <a:spLocks noChangeArrowheads="1"/>
          </p:cNvSpPr>
          <p:nvPr/>
        </p:nvSpPr>
        <p:spPr bwMode="auto">
          <a:xfrm>
            <a:off x="7696200" y="4800600"/>
            <a:ext cx="152400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2" name="Rectangle 34"/>
          <p:cNvSpPr>
            <a:spLocks noChangeArrowheads="1"/>
          </p:cNvSpPr>
          <p:nvPr/>
        </p:nvSpPr>
        <p:spPr bwMode="auto">
          <a:xfrm>
            <a:off x="7848600" y="4800600"/>
            <a:ext cx="152400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3" name="Rectangle 35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4" name="Rectangle 36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5" name="Rectangle 37"/>
          <p:cNvSpPr>
            <a:spLocks noChangeArrowheads="1"/>
          </p:cNvSpPr>
          <p:nvPr/>
        </p:nvSpPr>
        <p:spPr bwMode="auto">
          <a:xfrm>
            <a:off x="7543800" y="44196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6" name="Rectangle 38"/>
          <p:cNvSpPr>
            <a:spLocks noChangeArrowheads="1"/>
          </p:cNvSpPr>
          <p:nvPr/>
        </p:nvSpPr>
        <p:spPr bwMode="auto">
          <a:xfrm>
            <a:off x="7696200" y="44196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7" name="Rectangle 39"/>
          <p:cNvSpPr>
            <a:spLocks noChangeArrowheads="1"/>
          </p:cNvSpPr>
          <p:nvPr/>
        </p:nvSpPr>
        <p:spPr bwMode="auto">
          <a:xfrm>
            <a:off x="7848600" y="44196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8" name="Rectangle 40"/>
          <p:cNvSpPr>
            <a:spLocks noChangeArrowheads="1"/>
          </p:cNvSpPr>
          <p:nvPr/>
        </p:nvSpPr>
        <p:spPr bwMode="auto">
          <a:xfrm>
            <a:off x="8001000" y="4419600"/>
            <a:ext cx="152400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9" name="Rectangle 41"/>
          <p:cNvSpPr>
            <a:spLocks noChangeArrowheads="1"/>
          </p:cNvSpPr>
          <p:nvPr/>
        </p:nvSpPr>
        <p:spPr bwMode="auto">
          <a:xfrm>
            <a:off x="8153400" y="4419600"/>
            <a:ext cx="152400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0" name="Rectangle 42"/>
          <p:cNvSpPr>
            <a:spLocks noChangeArrowheads="1"/>
          </p:cNvSpPr>
          <p:nvPr/>
        </p:nvSpPr>
        <p:spPr bwMode="auto">
          <a:xfrm>
            <a:off x="8305800" y="4419600"/>
            <a:ext cx="152400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1" name="Rectangle 43"/>
          <p:cNvSpPr>
            <a:spLocks noChangeArrowheads="1"/>
          </p:cNvSpPr>
          <p:nvPr/>
        </p:nvSpPr>
        <p:spPr bwMode="auto">
          <a:xfrm>
            <a:off x="8001000" y="48006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2" name="Rectangle 44"/>
          <p:cNvSpPr>
            <a:spLocks noChangeArrowheads="1"/>
          </p:cNvSpPr>
          <p:nvPr/>
        </p:nvSpPr>
        <p:spPr bwMode="auto">
          <a:xfrm>
            <a:off x="8153400" y="48006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3" name="Rectangle 45"/>
          <p:cNvSpPr>
            <a:spLocks noChangeArrowheads="1"/>
          </p:cNvSpPr>
          <p:nvPr/>
        </p:nvSpPr>
        <p:spPr bwMode="auto">
          <a:xfrm>
            <a:off x="8305800" y="48006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4" name="Line 46"/>
          <p:cNvSpPr>
            <a:spLocks noChangeShapeType="1"/>
          </p:cNvSpPr>
          <p:nvPr/>
        </p:nvSpPr>
        <p:spPr bwMode="auto">
          <a:xfrm>
            <a:off x="8229600" y="38258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95" name="Freeform 47"/>
          <p:cNvSpPr>
            <a:spLocks/>
          </p:cNvSpPr>
          <p:nvPr/>
        </p:nvSpPr>
        <p:spPr bwMode="auto">
          <a:xfrm>
            <a:off x="6019800" y="4343400"/>
            <a:ext cx="304800" cy="304800"/>
          </a:xfrm>
          <a:custGeom>
            <a:avLst/>
            <a:gdLst>
              <a:gd name="T0" fmla="*/ 0 w 192"/>
              <a:gd name="T1" fmla="*/ 0 h 192"/>
              <a:gd name="T2" fmla="*/ 96 w 192"/>
              <a:gd name="T3" fmla="*/ 0 h 192"/>
              <a:gd name="T4" fmla="*/ 96 w 192"/>
              <a:gd name="T5" fmla="*/ 192 h 192"/>
              <a:gd name="T6" fmla="*/ 192 w 192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  <a:lnTo>
                  <a:pt x="192" y="19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96" name="Freeform 48"/>
          <p:cNvSpPr>
            <a:spLocks/>
          </p:cNvSpPr>
          <p:nvPr/>
        </p:nvSpPr>
        <p:spPr bwMode="auto">
          <a:xfrm>
            <a:off x="6019800" y="4724400"/>
            <a:ext cx="304800" cy="304800"/>
          </a:xfrm>
          <a:custGeom>
            <a:avLst/>
            <a:gdLst>
              <a:gd name="T0" fmla="*/ 0 w 192"/>
              <a:gd name="T1" fmla="*/ 0 h 192"/>
              <a:gd name="T2" fmla="*/ 96 w 192"/>
              <a:gd name="T3" fmla="*/ 0 h 192"/>
              <a:gd name="T4" fmla="*/ 96 w 192"/>
              <a:gd name="T5" fmla="*/ 192 h 192"/>
              <a:gd name="T6" fmla="*/ 192 w 192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  <a:lnTo>
                  <a:pt x="192" y="19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97" name="Text Box 49"/>
          <p:cNvSpPr txBox="1">
            <a:spLocks noChangeArrowheads="1"/>
          </p:cNvSpPr>
          <p:nvPr/>
        </p:nvSpPr>
        <p:spPr bwMode="auto">
          <a:xfrm>
            <a:off x="6400800" y="4114800"/>
            <a:ext cx="992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400" b="0"/>
              <a:t>Crossover</a:t>
            </a:r>
          </a:p>
        </p:txBody>
      </p:sp>
      <p:sp>
        <p:nvSpPr>
          <p:cNvPr id="386098" name="Text Box 50"/>
          <p:cNvSpPr txBox="1">
            <a:spLocks noChangeArrowheads="1"/>
          </p:cNvSpPr>
          <p:nvPr/>
        </p:nvSpPr>
        <p:spPr bwMode="auto">
          <a:xfrm>
            <a:off x="4941887" y="1831521"/>
            <a:ext cx="3592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b="0" dirty="0"/>
              <a:t>Kanonischer Genetischer Algorithmus</a:t>
            </a:r>
          </a:p>
        </p:txBody>
      </p:sp>
      <p:sp>
        <p:nvSpPr>
          <p:cNvPr id="386100" name="Rectangle 52"/>
          <p:cNvSpPr>
            <a:spLocks noChangeArrowheads="1"/>
          </p:cNvSpPr>
          <p:nvPr/>
        </p:nvSpPr>
        <p:spPr bwMode="auto">
          <a:xfrm>
            <a:off x="457200" y="5383213"/>
            <a:ext cx="2449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190500" indent="-19050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/>
              <a:t>proportionale Selektion</a:t>
            </a:r>
          </a:p>
        </p:txBody>
      </p:sp>
      <p:sp>
        <p:nvSpPr>
          <p:cNvPr id="386101" name="Rectangle 53"/>
          <p:cNvSpPr>
            <a:spLocks noChangeArrowheads="1"/>
          </p:cNvSpPr>
          <p:nvPr/>
        </p:nvSpPr>
        <p:spPr bwMode="auto">
          <a:xfrm>
            <a:off x="8001000" y="3749675"/>
            <a:ext cx="152400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102" name="Rectangle 54"/>
          <p:cNvSpPr>
            <a:spLocks noChangeArrowheads="1"/>
          </p:cNvSpPr>
          <p:nvPr/>
        </p:nvSpPr>
        <p:spPr bwMode="auto">
          <a:xfrm>
            <a:off x="8458200" y="3749675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103" name="Line 55"/>
          <p:cNvSpPr>
            <a:spLocks noChangeShapeType="1"/>
          </p:cNvSpPr>
          <p:nvPr/>
        </p:nvSpPr>
        <p:spPr bwMode="auto">
          <a:xfrm>
            <a:off x="6705600" y="4667250"/>
            <a:ext cx="415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104" name="Text Box 56"/>
          <p:cNvSpPr txBox="1">
            <a:spLocks noChangeArrowheads="1"/>
          </p:cNvSpPr>
          <p:nvPr/>
        </p:nvSpPr>
        <p:spPr bwMode="auto">
          <a:xfrm>
            <a:off x="914400" y="5695950"/>
            <a:ext cx="53276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400" b="0" dirty="0"/>
              <a:t>die Wahrscheinlichkeit Nachkommen zu erzeugen ist proportional</a:t>
            </a:r>
            <a:br>
              <a:rPr lang="de-DE" sz="1400" b="0" dirty="0"/>
            </a:br>
            <a:r>
              <a:rPr lang="de-DE" sz="1400" b="0" dirty="0"/>
              <a:t>zur </a:t>
            </a:r>
            <a:r>
              <a:rPr lang="de-DE" sz="1400" b="0" dirty="0" smtClean="0"/>
              <a:t>Fitness</a:t>
            </a:r>
            <a:endParaRPr lang="de-DE" sz="1400" b="0" dirty="0"/>
          </a:p>
        </p:txBody>
      </p:sp>
      <p:sp>
        <p:nvSpPr>
          <p:cNvPr id="386105" name="Text Box 57"/>
          <p:cNvSpPr txBox="1">
            <a:spLocks noChangeArrowheads="1"/>
          </p:cNvSpPr>
          <p:nvPr/>
        </p:nvSpPr>
        <p:spPr bwMode="auto">
          <a:xfrm>
            <a:off x="914400" y="6335713"/>
            <a:ext cx="3455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b="0"/>
              <a:t>Problem: Fitness muss immer positiv sein</a:t>
            </a:r>
          </a:p>
        </p:txBody>
      </p:sp>
      <p:pic>
        <p:nvPicPr>
          <p:cNvPr id="386106" name="Picture 58" descr="propSe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49866"/>
            <a:ext cx="228600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6107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Genetische Algorithmen (GA):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81000" y="1219200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1028700" algn="l"/>
              </a:tabLst>
            </a:pPr>
            <a:r>
              <a:rPr lang="de-DE" sz="2000" b="0"/>
              <a:t>Gesucht: 	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09600" y="3048000"/>
            <a:ext cx="4572000" cy="33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90500" indent="-190500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  <a:tabLst>
                <a:tab pos="1084263" algn="l"/>
              </a:tabLst>
            </a:pPr>
            <a:r>
              <a:rPr lang="de-DE" sz="1600" b="0"/>
              <a:t>NP-vollständig</a:t>
            </a:r>
          </a:p>
          <a:p>
            <a:pPr marL="190500" indent="-190500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  <a:tabLst>
                <a:tab pos="1084263" algn="l"/>
              </a:tabLst>
            </a:pPr>
            <a:endParaRPr lang="de-DE" sz="1600" b="0"/>
          </a:p>
          <a:p>
            <a:pPr marL="190500" indent="-190500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  <a:tabLst>
                <a:tab pos="1084263" algn="l"/>
              </a:tabLst>
            </a:pPr>
            <a:r>
              <a:rPr lang="de-DE" sz="1600" b="0"/>
              <a:t>unwahrscheinlich effiziente Algorithmen zur Lösung dieses Problems zu finden </a:t>
            </a:r>
          </a:p>
          <a:p>
            <a:pPr marL="190500" indent="-190500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  <a:tabLst>
                <a:tab pos="1084263" algn="l"/>
              </a:tabLst>
            </a:pPr>
            <a:endParaRPr lang="de-DE" sz="1600" b="0"/>
          </a:p>
          <a:p>
            <a:pPr marL="190500" indent="-190500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  <a:tabLst>
                <a:tab pos="1084263" algn="l"/>
              </a:tabLst>
            </a:pPr>
            <a:r>
              <a:rPr lang="de-DE" sz="1600" b="0"/>
              <a:t>Der „primitive“ Algorithmus, der einfach alle Möglichkeiten durchprobiert hat eine Komplexität von o(n!)</a:t>
            </a:r>
          </a:p>
          <a:p>
            <a:pPr marL="190500" indent="-190500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  <a:tabLst>
                <a:tab pos="1084263" algn="l"/>
              </a:tabLst>
            </a:pPr>
            <a:endParaRPr lang="de-DE" sz="1600" b="0"/>
          </a:p>
          <a:p>
            <a:pPr marL="190500" indent="-190500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  <a:tabLst>
                <a:tab pos="1084263" algn="l"/>
              </a:tabLst>
            </a:pPr>
            <a:r>
              <a:rPr lang="de-DE" sz="1600" b="0"/>
              <a:t>häufig „völlig ausreichend“ eine „gute“ Lösung zu finden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264953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990600" y="167640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i="1"/>
              <a:t>Route zwischen n Städten, die jede 	Stadt genau einmal besucht</a:t>
            </a:r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6674">
            <a:off x="6553200" y="4267200"/>
            <a:ext cx="1528763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2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Das </a:t>
            </a:r>
            <a:r>
              <a:rPr lang="de-DE" i="1"/>
              <a:t>Travelling Salesman</a:t>
            </a:r>
            <a:r>
              <a:rPr lang="de-DE"/>
              <a:t>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33400" y="609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57200" y="917575"/>
            <a:ext cx="187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0"/>
              <a:t>Binärstrings: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838200" y="4554538"/>
            <a:ext cx="457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90500" indent="-190500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  <a:tabLst>
                <a:tab pos="1084263" algn="l"/>
              </a:tabLst>
            </a:pPr>
            <a:r>
              <a:rPr lang="de-DE" sz="1600" b="0" dirty="0" smtClean="0"/>
              <a:t>Bei Mutation und Rekombination </a:t>
            </a:r>
            <a:r>
              <a:rPr lang="de-DE" sz="1600" b="0" dirty="0"/>
              <a:t>entstehen ungültige </a:t>
            </a:r>
            <a:r>
              <a:rPr lang="de-DE" sz="1600" b="0" dirty="0" smtClean="0"/>
              <a:t>Lösungen</a:t>
            </a:r>
          </a:p>
          <a:p>
            <a:pPr marL="190500" indent="-190500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  <a:tabLst>
                <a:tab pos="1084263" algn="l"/>
              </a:tabLst>
            </a:pPr>
            <a:r>
              <a:rPr lang="de-DE" sz="1600" b="0" dirty="0" smtClean="0"/>
              <a:t>Stärke der Mutation abhängig vom der Position</a:t>
            </a:r>
          </a:p>
          <a:p>
            <a:pPr marL="190500" indent="-190500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  <a:tabLst>
                <a:tab pos="1084263" algn="l"/>
              </a:tabLst>
            </a:pPr>
            <a:endParaRPr lang="de-DE" sz="1600" b="0" dirty="0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2954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1</a:t>
            </a:r>
            <a:endParaRPr lang="en-US" b="0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9050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0</a:t>
            </a:r>
            <a:endParaRPr lang="en-US" b="0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6002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0</a:t>
            </a:r>
            <a:endParaRPr lang="en-US" b="0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31242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7338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b="0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4290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22098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1</a:t>
            </a:r>
            <a:endParaRPr lang="en-US" b="0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28194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1</a:t>
            </a:r>
            <a:endParaRPr lang="en-US" b="0"/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25146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0</a:t>
            </a:r>
            <a:endParaRPr lang="en-US" b="0"/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40386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b="0"/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46482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43434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b="0"/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58674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64770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b="0"/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61722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49530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55626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52578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AutoShape 39"/>
          <p:cNvSpPr>
            <a:spLocks/>
          </p:cNvSpPr>
          <p:nvPr/>
        </p:nvSpPr>
        <p:spPr bwMode="auto">
          <a:xfrm rot="16200000">
            <a:off x="2095500" y="1301750"/>
            <a:ext cx="228600" cy="1828800"/>
          </a:xfrm>
          <a:prstGeom prst="leftBrace">
            <a:avLst>
              <a:gd name="adj1" fmla="val 66667"/>
              <a:gd name="adj2" fmla="val 48611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1847850" y="2330450"/>
            <a:ext cx="692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/>
              <a:t>Stadt 1</a:t>
            </a:r>
            <a:endParaRPr lang="en-US" sz="1200"/>
          </a:p>
        </p:txBody>
      </p:sp>
      <p:sp>
        <p:nvSpPr>
          <p:cNvPr id="19497" name="AutoShape 41"/>
          <p:cNvSpPr>
            <a:spLocks/>
          </p:cNvSpPr>
          <p:nvPr/>
        </p:nvSpPr>
        <p:spPr bwMode="auto">
          <a:xfrm rot="16200000">
            <a:off x="3924300" y="1301750"/>
            <a:ext cx="228600" cy="1828800"/>
          </a:xfrm>
          <a:prstGeom prst="leftBrace">
            <a:avLst>
              <a:gd name="adj1" fmla="val 66667"/>
              <a:gd name="adj2" fmla="val 48611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3676650" y="2330450"/>
            <a:ext cx="692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/>
              <a:t>Stadt 2</a:t>
            </a:r>
            <a:endParaRPr lang="en-US" sz="1200"/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12954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b="0"/>
          </a:p>
        </p:txBody>
      </p:sp>
      <p:sp>
        <p:nvSpPr>
          <p:cNvPr id="19500" name="Rectangle 44"/>
          <p:cNvSpPr>
            <a:spLocks noChangeArrowheads="1"/>
          </p:cNvSpPr>
          <p:nvPr/>
        </p:nvSpPr>
        <p:spPr bwMode="auto">
          <a:xfrm>
            <a:off x="19050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Rectangle 45"/>
          <p:cNvSpPr>
            <a:spLocks noChangeArrowheads="1"/>
          </p:cNvSpPr>
          <p:nvPr/>
        </p:nvSpPr>
        <p:spPr bwMode="auto">
          <a:xfrm>
            <a:off x="16002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b="0"/>
          </a:p>
        </p:txBody>
      </p: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31242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37338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b="0"/>
          </a:p>
        </p:txBody>
      </p:sp>
      <p:sp>
        <p:nvSpPr>
          <p:cNvPr id="19504" name="Rectangle 48"/>
          <p:cNvSpPr>
            <a:spLocks noChangeArrowheads="1"/>
          </p:cNvSpPr>
          <p:nvPr/>
        </p:nvSpPr>
        <p:spPr bwMode="auto">
          <a:xfrm>
            <a:off x="34290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22098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Rectangle 50"/>
          <p:cNvSpPr>
            <a:spLocks noChangeArrowheads="1"/>
          </p:cNvSpPr>
          <p:nvPr/>
        </p:nvSpPr>
        <p:spPr bwMode="auto">
          <a:xfrm>
            <a:off x="28194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25146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Rectangle 52"/>
          <p:cNvSpPr>
            <a:spLocks noChangeArrowheads="1"/>
          </p:cNvSpPr>
          <p:nvPr/>
        </p:nvSpPr>
        <p:spPr bwMode="auto">
          <a:xfrm>
            <a:off x="40386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b="0"/>
          </a:p>
        </p:txBody>
      </p: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46482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43434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b="0"/>
          </a:p>
        </p:txBody>
      </p:sp>
      <p:sp>
        <p:nvSpPr>
          <p:cNvPr id="19511" name="Rectangle 55"/>
          <p:cNvSpPr>
            <a:spLocks noChangeArrowheads="1"/>
          </p:cNvSpPr>
          <p:nvPr/>
        </p:nvSpPr>
        <p:spPr bwMode="auto">
          <a:xfrm>
            <a:off x="58674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64770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b="0"/>
          </a:p>
        </p:txBody>
      </p:sp>
      <p:sp>
        <p:nvSpPr>
          <p:cNvPr id="19513" name="Rectangle 57"/>
          <p:cNvSpPr>
            <a:spLocks noChangeArrowheads="1"/>
          </p:cNvSpPr>
          <p:nvPr/>
        </p:nvSpPr>
        <p:spPr bwMode="auto">
          <a:xfrm>
            <a:off x="61722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Rectangle 58"/>
          <p:cNvSpPr>
            <a:spLocks noChangeArrowheads="1"/>
          </p:cNvSpPr>
          <p:nvPr/>
        </p:nvSpPr>
        <p:spPr bwMode="auto">
          <a:xfrm>
            <a:off x="49530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5" name="Rectangle 59"/>
          <p:cNvSpPr>
            <a:spLocks noChangeArrowheads="1"/>
          </p:cNvSpPr>
          <p:nvPr/>
        </p:nvSpPr>
        <p:spPr bwMode="auto">
          <a:xfrm>
            <a:off x="55626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6" name="Rectangle 60"/>
          <p:cNvSpPr>
            <a:spLocks noChangeArrowheads="1"/>
          </p:cNvSpPr>
          <p:nvPr/>
        </p:nvSpPr>
        <p:spPr bwMode="auto">
          <a:xfrm>
            <a:off x="52578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7" name="AutoShape 61"/>
          <p:cNvSpPr>
            <a:spLocks/>
          </p:cNvSpPr>
          <p:nvPr/>
        </p:nvSpPr>
        <p:spPr bwMode="auto">
          <a:xfrm rot="16200000">
            <a:off x="2095500" y="2444750"/>
            <a:ext cx="228600" cy="1828800"/>
          </a:xfrm>
          <a:prstGeom prst="leftBrace">
            <a:avLst>
              <a:gd name="adj1" fmla="val 66667"/>
              <a:gd name="adj2" fmla="val 48611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8" name="Text Box 62"/>
          <p:cNvSpPr txBox="1">
            <a:spLocks noChangeArrowheads="1"/>
          </p:cNvSpPr>
          <p:nvPr/>
        </p:nvSpPr>
        <p:spPr bwMode="auto">
          <a:xfrm>
            <a:off x="1847850" y="3473450"/>
            <a:ext cx="692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/>
              <a:t>Stadt 1</a:t>
            </a:r>
            <a:endParaRPr lang="en-US" sz="1200"/>
          </a:p>
        </p:txBody>
      </p:sp>
      <p:sp>
        <p:nvSpPr>
          <p:cNvPr id="19519" name="AutoShape 63"/>
          <p:cNvSpPr>
            <a:spLocks/>
          </p:cNvSpPr>
          <p:nvPr/>
        </p:nvSpPr>
        <p:spPr bwMode="auto">
          <a:xfrm rot="16200000">
            <a:off x="3924300" y="2444750"/>
            <a:ext cx="228600" cy="1828800"/>
          </a:xfrm>
          <a:prstGeom prst="leftBrace">
            <a:avLst>
              <a:gd name="adj1" fmla="val 66667"/>
              <a:gd name="adj2" fmla="val 48611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3886200" y="3473450"/>
            <a:ext cx="277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/>
              <a:t>?</a:t>
            </a:r>
            <a:endParaRPr lang="en-US" sz="1200"/>
          </a:p>
        </p:txBody>
      </p:sp>
      <p:sp>
        <p:nvSpPr>
          <p:cNvPr id="19522" name="Text Box 66"/>
          <p:cNvSpPr txBox="1">
            <a:spLocks noChangeArrowheads="1"/>
          </p:cNvSpPr>
          <p:nvPr/>
        </p:nvSpPr>
        <p:spPr bwMode="auto">
          <a:xfrm>
            <a:off x="4572000" y="2438400"/>
            <a:ext cx="8207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>
                <a:solidFill>
                  <a:srgbClr val="CC0000"/>
                </a:solidFill>
              </a:rPr>
              <a:t>Mutation</a:t>
            </a:r>
            <a:endParaRPr lang="en-US" sz="1200">
              <a:solidFill>
                <a:srgbClr val="CC0000"/>
              </a:solidFill>
            </a:endParaRPr>
          </a:p>
        </p:txBody>
      </p:sp>
      <p:sp>
        <p:nvSpPr>
          <p:cNvPr id="19523" name="Rectangle 67"/>
          <p:cNvSpPr>
            <a:spLocks noChangeArrowheads="1"/>
          </p:cNvSpPr>
          <p:nvPr/>
        </p:nvSpPr>
        <p:spPr bwMode="auto">
          <a:xfrm>
            <a:off x="31242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0</a:t>
            </a:r>
            <a:endParaRPr lang="en-US" b="0"/>
          </a:p>
        </p:txBody>
      </p:sp>
      <p:sp>
        <p:nvSpPr>
          <p:cNvPr id="19524" name="Rectangle 68"/>
          <p:cNvSpPr>
            <a:spLocks noChangeArrowheads="1"/>
          </p:cNvSpPr>
          <p:nvPr/>
        </p:nvSpPr>
        <p:spPr bwMode="auto">
          <a:xfrm>
            <a:off x="37338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0</a:t>
            </a:r>
            <a:endParaRPr lang="en-US" b="0"/>
          </a:p>
        </p:txBody>
      </p:sp>
      <p:sp>
        <p:nvSpPr>
          <p:cNvPr id="19525" name="Rectangle 69"/>
          <p:cNvSpPr>
            <a:spLocks noChangeArrowheads="1"/>
          </p:cNvSpPr>
          <p:nvPr/>
        </p:nvSpPr>
        <p:spPr bwMode="auto">
          <a:xfrm>
            <a:off x="34290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1</a:t>
            </a:r>
            <a:endParaRPr lang="en-US" b="0"/>
          </a:p>
        </p:txBody>
      </p:sp>
      <p:sp>
        <p:nvSpPr>
          <p:cNvPr id="19526" name="Rectangle 70"/>
          <p:cNvSpPr>
            <a:spLocks noChangeArrowheads="1"/>
          </p:cNvSpPr>
          <p:nvPr/>
        </p:nvSpPr>
        <p:spPr bwMode="auto">
          <a:xfrm>
            <a:off x="40386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1</a:t>
            </a:r>
            <a:endParaRPr lang="en-US" b="0"/>
          </a:p>
        </p:txBody>
      </p:sp>
      <p:sp>
        <p:nvSpPr>
          <p:cNvPr id="19527" name="Rectangle 71"/>
          <p:cNvSpPr>
            <a:spLocks noChangeArrowheads="1"/>
          </p:cNvSpPr>
          <p:nvPr/>
        </p:nvSpPr>
        <p:spPr bwMode="auto">
          <a:xfrm>
            <a:off x="46482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1</a:t>
            </a:r>
            <a:endParaRPr lang="en-US" b="0"/>
          </a:p>
        </p:txBody>
      </p:sp>
      <p:sp>
        <p:nvSpPr>
          <p:cNvPr id="19528" name="Rectangle 72"/>
          <p:cNvSpPr>
            <a:spLocks noChangeArrowheads="1"/>
          </p:cNvSpPr>
          <p:nvPr/>
        </p:nvSpPr>
        <p:spPr bwMode="auto">
          <a:xfrm>
            <a:off x="4343400" y="1797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0</a:t>
            </a:r>
            <a:endParaRPr lang="en-US" b="0"/>
          </a:p>
        </p:txBody>
      </p:sp>
      <p:sp>
        <p:nvSpPr>
          <p:cNvPr id="19529" name="Rectangle 73"/>
          <p:cNvSpPr>
            <a:spLocks noChangeArrowheads="1"/>
          </p:cNvSpPr>
          <p:nvPr/>
        </p:nvSpPr>
        <p:spPr bwMode="auto">
          <a:xfrm>
            <a:off x="12954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1</a:t>
            </a:r>
            <a:endParaRPr lang="en-US" b="0"/>
          </a:p>
        </p:txBody>
      </p:sp>
      <p:sp>
        <p:nvSpPr>
          <p:cNvPr id="19530" name="Rectangle 74"/>
          <p:cNvSpPr>
            <a:spLocks noChangeArrowheads="1"/>
          </p:cNvSpPr>
          <p:nvPr/>
        </p:nvSpPr>
        <p:spPr bwMode="auto">
          <a:xfrm>
            <a:off x="19050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0</a:t>
            </a:r>
            <a:endParaRPr lang="en-US" b="0"/>
          </a:p>
        </p:txBody>
      </p:sp>
      <p:sp>
        <p:nvSpPr>
          <p:cNvPr id="19531" name="Rectangle 75"/>
          <p:cNvSpPr>
            <a:spLocks noChangeArrowheads="1"/>
          </p:cNvSpPr>
          <p:nvPr/>
        </p:nvSpPr>
        <p:spPr bwMode="auto">
          <a:xfrm>
            <a:off x="16002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0</a:t>
            </a:r>
            <a:endParaRPr lang="en-US" b="0"/>
          </a:p>
        </p:txBody>
      </p:sp>
      <p:sp>
        <p:nvSpPr>
          <p:cNvPr id="19532" name="Rectangle 76"/>
          <p:cNvSpPr>
            <a:spLocks noChangeArrowheads="1"/>
          </p:cNvSpPr>
          <p:nvPr/>
        </p:nvSpPr>
        <p:spPr bwMode="auto">
          <a:xfrm>
            <a:off x="31242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33" name="Rectangle 77"/>
          <p:cNvSpPr>
            <a:spLocks noChangeArrowheads="1"/>
          </p:cNvSpPr>
          <p:nvPr/>
        </p:nvSpPr>
        <p:spPr bwMode="auto">
          <a:xfrm>
            <a:off x="37338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b="0"/>
          </a:p>
        </p:txBody>
      </p:sp>
      <p:sp>
        <p:nvSpPr>
          <p:cNvPr id="19534" name="Rectangle 78"/>
          <p:cNvSpPr>
            <a:spLocks noChangeArrowheads="1"/>
          </p:cNvSpPr>
          <p:nvPr/>
        </p:nvSpPr>
        <p:spPr bwMode="auto">
          <a:xfrm>
            <a:off x="34290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35" name="Rectangle 79"/>
          <p:cNvSpPr>
            <a:spLocks noChangeArrowheads="1"/>
          </p:cNvSpPr>
          <p:nvPr/>
        </p:nvSpPr>
        <p:spPr bwMode="auto">
          <a:xfrm>
            <a:off x="22098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1</a:t>
            </a:r>
            <a:endParaRPr lang="en-US" b="0"/>
          </a:p>
        </p:txBody>
      </p:sp>
      <p:sp>
        <p:nvSpPr>
          <p:cNvPr id="19536" name="Rectangle 80"/>
          <p:cNvSpPr>
            <a:spLocks noChangeArrowheads="1"/>
          </p:cNvSpPr>
          <p:nvPr/>
        </p:nvSpPr>
        <p:spPr bwMode="auto">
          <a:xfrm>
            <a:off x="28194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1</a:t>
            </a:r>
            <a:endParaRPr lang="en-US" b="0"/>
          </a:p>
        </p:txBody>
      </p:sp>
      <p:sp>
        <p:nvSpPr>
          <p:cNvPr id="19537" name="Rectangle 81"/>
          <p:cNvSpPr>
            <a:spLocks noChangeArrowheads="1"/>
          </p:cNvSpPr>
          <p:nvPr/>
        </p:nvSpPr>
        <p:spPr bwMode="auto">
          <a:xfrm>
            <a:off x="25146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0</a:t>
            </a:r>
            <a:endParaRPr lang="en-US" b="0"/>
          </a:p>
        </p:txBody>
      </p:sp>
      <p:sp>
        <p:nvSpPr>
          <p:cNvPr id="19538" name="Rectangle 82"/>
          <p:cNvSpPr>
            <a:spLocks noChangeArrowheads="1"/>
          </p:cNvSpPr>
          <p:nvPr/>
        </p:nvSpPr>
        <p:spPr bwMode="auto">
          <a:xfrm>
            <a:off x="40386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b="0"/>
          </a:p>
        </p:txBody>
      </p:sp>
      <p:sp>
        <p:nvSpPr>
          <p:cNvPr id="19539" name="Rectangle 83"/>
          <p:cNvSpPr>
            <a:spLocks noChangeArrowheads="1"/>
          </p:cNvSpPr>
          <p:nvPr/>
        </p:nvSpPr>
        <p:spPr bwMode="auto">
          <a:xfrm>
            <a:off x="46482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40" name="Rectangle 84"/>
          <p:cNvSpPr>
            <a:spLocks noChangeArrowheads="1"/>
          </p:cNvSpPr>
          <p:nvPr/>
        </p:nvSpPr>
        <p:spPr bwMode="auto">
          <a:xfrm>
            <a:off x="43434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b="0"/>
          </a:p>
        </p:txBody>
      </p:sp>
      <p:sp>
        <p:nvSpPr>
          <p:cNvPr id="19541" name="Rectangle 85"/>
          <p:cNvSpPr>
            <a:spLocks noChangeArrowheads="1"/>
          </p:cNvSpPr>
          <p:nvPr/>
        </p:nvSpPr>
        <p:spPr bwMode="auto">
          <a:xfrm>
            <a:off x="31242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0</a:t>
            </a:r>
            <a:endParaRPr lang="en-US" b="0"/>
          </a:p>
        </p:txBody>
      </p:sp>
      <p:sp>
        <p:nvSpPr>
          <p:cNvPr id="19542" name="Rectangle 86"/>
          <p:cNvSpPr>
            <a:spLocks noChangeArrowheads="1"/>
          </p:cNvSpPr>
          <p:nvPr/>
        </p:nvSpPr>
        <p:spPr bwMode="auto">
          <a:xfrm>
            <a:off x="37338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0</a:t>
            </a:r>
            <a:endParaRPr lang="en-US" b="0"/>
          </a:p>
        </p:txBody>
      </p:sp>
      <p:sp>
        <p:nvSpPr>
          <p:cNvPr id="19543" name="Rectangle 87"/>
          <p:cNvSpPr>
            <a:spLocks noChangeArrowheads="1"/>
          </p:cNvSpPr>
          <p:nvPr/>
        </p:nvSpPr>
        <p:spPr bwMode="auto">
          <a:xfrm>
            <a:off x="34290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1</a:t>
            </a:r>
            <a:endParaRPr lang="en-US" b="0"/>
          </a:p>
        </p:txBody>
      </p:sp>
      <p:sp>
        <p:nvSpPr>
          <p:cNvPr id="19544" name="Rectangle 88"/>
          <p:cNvSpPr>
            <a:spLocks noChangeArrowheads="1"/>
          </p:cNvSpPr>
          <p:nvPr/>
        </p:nvSpPr>
        <p:spPr bwMode="auto">
          <a:xfrm>
            <a:off x="40386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0</a:t>
            </a:r>
            <a:endParaRPr lang="en-US" b="0"/>
          </a:p>
        </p:txBody>
      </p:sp>
      <p:sp>
        <p:nvSpPr>
          <p:cNvPr id="19545" name="Rectangle 89"/>
          <p:cNvSpPr>
            <a:spLocks noChangeArrowheads="1"/>
          </p:cNvSpPr>
          <p:nvPr/>
        </p:nvSpPr>
        <p:spPr bwMode="auto">
          <a:xfrm>
            <a:off x="46482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1</a:t>
            </a:r>
            <a:endParaRPr lang="en-US" b="0"/>
          </a:p>
        </p:txBody>
      </p:sp>
      <p:sp>
        <p:nvSpPr>
          <p:cNvPr id="19546" name="Rectangle 90"/>
          <p:cNvSpPr>
            <a:spLocks noChangeArrowheads="1"/>
          </p:cNvSpPr>
          <p:nvPr/>
        </p:nvSpPr>
        <p:spPr bwMode="auto">
          <a:xfrm>
            <a:off x="4343400" y="294005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0"/>
              <a:t>0</a:t>
            </a:r>
            <a:endParaRPr lang="en-US" b="0"/>
          </a:p>
        </p:txBody>
      </p:sp>
      <p:sp>
        <p:nvSpPr>
          <p:cNvPr id="19547" name="Line 91"/>
          <p:cNvSpPr>
            <a:spLocks noChangeShapeType="1"/>
          </p:cNvSpPr>
          <p:nvPr/>
        </p:nvSpPr>
        <p:spPr bwMode="auto">
          <a:xfrm flipH="1">
            <a:off x="6096000" y="4662488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48" name="Line 92"/>
          <p:cNvSpPr>
            <a:spLocks noChangeShapeType="1"/>
          </p:cNvSpPr>
          <p:nvPr/>
        </p:nvSpPr>
        <p:spPr bwMode="auto">
          <a:xfrm>
            <a:off x="6096000" y="5424488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49" name="Line 93"/>
          <p:cNvSpPr>
            <a:spLocks noChangeShapeType="1"/>
          </p:cNvSpPr>
          <p:nvPr/>
        </p:nvSpPr>
        <p:spPr bwMode="auto">
          <a:xfrm flipV="1">
            <a:off x="6629400" y="5272088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50" name="Line 94"/>
          <p:cNvSpPr>
            <a:spLocks noChangeShapeType="1"/>
          </p:cNvSpPr>
          <p:nvPr/>
        </p:nvSpPr>
        <p:spPr bwMode="auto">
          <a:xfrm>
            <a:off x="7162800" y="5275263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51" name="Line 95"/>
          <p:cNvSpPr>
            <a:spLocks noChangeShapeType="1"/>
          </p:cNvSpPr>
          <p:nvPr/>
        </p:nvSpPr>
        <p:spPr bwMode="auto">
          <a:xfrm flipH="1" flipV="1">
            <a:off x="7386638" y="489267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52" name="Line 96"/>
          <p:cNvSpPr>
            <a:spLocks noChangeShapeType="1"/>
          </p:cNvSpPr>
          <p:nvPr/>
        </p:nvSpPr>
        <p:spPr bwMode="auto">
          <a:xfrm flipH="1">
            <a:off x="7162800" y="4891088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53" name="Line 97"/>
          <p:cNvSpPr>
            <a:spLocks noChangeShapeType="1"/>
          </p:cNvSpPr>
          <p:nvPr/>
        </p:nvSpPr>
        <p:spPr bwMode="auto">
          <a:xfrm flipH="1" flipV="1">
            <a:off x="6553200" y="4662488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54" name="Oval 98"/>
          <p:cNvSpPr>
            <a:spLocks noChangeArrowheads="1"/>
          </p:cNvSpPr>
          <p:nvPr/>
        </p:nvSpPr>
        <p:spPr bwMode="auto">
          <a:xfrm>
            <a:off x="6589713" y="5843588"/>
            <a:ext cx="76200" cy="762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5" name="Oval 99"/>
          <p:cNvSpPr>
            <a:spLocks noChangeArrowheads="1"/>
          </p:cNvSpPr>
          <p:nvPr/>
        </p:nvSpPr>
        <p:spPr bwMode="auto">
          <a:xfrm>
            <a:off x="7348538" y="4860925"/>
            <a:ext cx="76200" cy="762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6" name="Oval 100"/>
          <p:cNvSpPr>
            <a:spLocks noChangeArrowheads="1"/>
          </p:cNvSpPr>
          <p:nvPr/>
        </p:nvSpPr>
        <p:spPr bwMode="auto">
          <a:xfrm>
            <a:off x="7805738" y="5311775"/>
            <a:ext cx="76200" cy="762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7" name="Oval 101"/>
          <p:cNvSpPr>
            <a:spLocks noChangeArrowheads="1"/>
          </p:cNvSpPr>
          <p:nvPr/>
        </p:nvSpPr>
        <p:spPr bwMode="auto">
          <a:xfrm>
            <a:off x="7124700" y="5238750"/>
            <a:ext cx="76200" cy="762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" name="Oval 102"/>
          <p:cNvSpPr>
            <a:spLocks noChangeArrowheads="1"/>
          </p:cNvSpPr>
          <p:nvPr/>
        </p:nvSpPr>
        <p:spPr bwMode="auto">
          <a:xfrm>
            <a:off x="7121525" y="5764213"/>
            <a:ext cx="76200" cy="762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" name="Oval 103"/>
          <p:cNvSpPr>
            <a:spLocks noChangeArrowheads="1"/>
          </p:cNvSpPr>
          <p:nvPr/>
        </p:nvSpPr>
        <p:spPr bwMode="auto">
          <a:xfrm>
            <a:off x="6059488" y="5383213"/>
            <a:ext cx="76200" cy="762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" name="Oval 104"/>
          <p:cNvSpPr>
            <a:spLocks noChangeArrowheads="1"/>
          </p:cNvSpPr>
          <p:nvPr/>
        </p:nvSpPr>
        <p:spPr bwMode="auto">
          <a:xfrm>
            <a:off x="6516688" y="4625975"/>
            <a:ext cx="76200" cy="762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" name="Text Box 105"/>
          <p:cNvSpPr txBox="1">
            <a:spLocks noChangeArrowheads="1"/>
          </p:cNvSpPr>
          <p:nvPr/>
        </p:nvSpPr>
        <p:spPr bwMode="auto">
          <a:xfrm>
            <a:off x="7315200" y="4586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4</a:t>
            </a:r>
            <a:endParaRPr lang="en-US" b="0"/>
          </a:p>
        </p:txBody>
      </p:sp>
      <p:sp>
        <p:nvSpPr>
          <p:cNvPr id="19562" name="Text Box 106"/>
          <p:cNvSpPr txBox="1">
            <a:spLocks noChangeArrowheads="1"/>
          </p:cNvSpPr>
          <p:nvPr/>
        </p:nvSpPr>
        <p:spPr bwMode="auto">
          <a:xfrm>
            <a:off x="7162800" y="5729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3</a:t>
            </a:r>
            <a:endParaRPr lang="en-US" b="0"/>
          </a:p>
        </p:txBody>
      </p:sp>
      <p:sp>
        <p:nvSpPr>
          <p:cNvPr id="19563" name="Text Box 107"/>
          <p:cNvSpPr txBox="1">
            <a:spLocks noChangeArrowheads="1"/>
          </p:cNvSpPr>
          <p:nvPr/>
        </p:nvSpPr>
        <p:spPr bwMode="auto">
          <a:xfrm>
            <a:off x="6400800" y="42814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5</a:t>
            </a:r>
            <a:endParaRPr lang="en-US" b="0"/>
          </a:p>
        </p:txBody>
      </p:sp>
      <p:sp>
        <p:nvSpPr>
          <p:cNvPr id="19564" name="Text Box 108"/>
          <p:cNvSpPr txBox="1">
            <a:spLocks noChangeArrowheads="1"/>
          </p:cNvSpPr>
          <p:nvPr/>
        </p:nvSpPr>
        <p:spPr bwMode="auto">
          <a:xfrm>
            <a:off x="5791200" y="5272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2</a:t>
            </a:r>
            <a:endParaRPr lang="en-US" b="0"/>
          </a:p>
        </p:txBody>
      </p:sp>
      <p:sp>
        <p:nvSpPr>
          <p:cNvPr id="19565" name="Text Box 109"/>
          <p:cNvSpPr txBox="1">
            <a:spLocks noChangeArrowheads="1"/>
          </p:cNvSpPr>
          <p:nvPr/>
        </p:nvSpPr>
        <p:spPr bwMode="auto">
          <a:xfrm>
            <a:off x="6477000" y="5881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1</a:t>
            </a:r>
            <a:endParaRPr lang="en-US" b="0"/>
          </a:p>
        </p:txBody>
      </p:sp>
      <p:sp>
        <p:nvSpPr>
          <p:cNvPr id="19566" name="Text Box 110"/>
          <p:cNvSpPr txBox="1">
            <a:spLocks noChangeArrowheads="1"/>
          </p:cNvSpPr>
          <p:nvPr/>
        </p:nvSpPr>
        <p:spPr bwMode="auto">
          <a:xfrm>
            <a:off x="7010400" y="496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6</a:t>
            </a:r>
            <a:endParaRPr lang="en-US" b="0"/>
          </a:p>
        </p:txBody>
      </p:sp>
      <p:sp>
        <p:nvSpPr>
          <p:cNvPr id="19567" name="Text Box 111"/>
          <p:cNvSpPr txBox="1">
            <a:spLocks noChangeArrowheads="1"/>
          </p:cNvSpPr>
          <p:nvPr/>
        </p:nvSpPr>
        <p:spPr bwMode="auto">
          <a:xfrm>
            <a:off x="7924800" y="5195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7</a:t>
            </a:r>
            <a:endParaRPr lang="en-US" b="0"/>
          </a:p>
        </p:txBody>
      </p:sp>
      <p:sp>
        <p:nvSpPr>
          <p:cNvPr id="19521" name="Freeform 65"/>
          <p:cNvSpPr>
            <a:spLocks/>
          </p:cNvSpPr>
          <p:nvPr/>
        </p:nvSpPr>
        <p:spPr bwMode="auto">
          <a:xfrm>
            <a:off x="4191000" y="2025650"/>
            <a:ext cx="381000" cy="990600"/>
          </a:xfrm>
          <a:custGeom>
            <a:avLst/>
            <a:gdLst>
              <a:gd name="T0" fmla="*/ 0 w 126"/>
              <a:gd name="T1" fmla="*/ 0 h 624"/>
              <a:gd name="T2" fmla="*/ 126 w 126"/>
              <a:gd name="T3" fmla="*/ 300 h 624"/>
              <a:gd name="T4" fmla="*/ 1 w 126"/>
              <a:gd name="T5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6" h="624">
                <a:moveTo>
                  <a:pt x="0" y="0"/>
                </a:moveTo>
                <a:cubicBezTo>
                  <a:pt x="21" y="50"/>
                  <a:pt x="126" y="196"/>
                  <a:pt x="126" y="300"/>
                </a:cubicBezTo>
                <a:cubicBezTo>
                  <a:pt x="126" y="404"/>
                  <a:pt x="27" y="556"/>
                  <a:pt x="1" y="6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9" name="Rectangle 1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Repräsentation/Kodierung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533400" y="1954213"/>
            <a:ext cx="786288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90500" indent="-190500">
              <a:tabLst>
                <a:tab pos="11477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66750" indent="-209550">
              <a:tabLst>
                <a:tab pos="11477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1477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1477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1477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77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77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77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77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/>
              <a:t>Komponenten des Lösungsvektors sind phänotypische Verhaltensmerkmale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/>
              <a:t>Annahme: Wie auch immer der genetische Unterbau realisiert ist, die resultierende </a:t>
            </a:r>
            <a:br>
              <a:rPr lang="de-DE" sz="1600" b="0"/>
            </a:br>
            <a:r>
              <a:rPr lang="de-DE" sz="1600" b="0"/>
              <a:t>	phänotypische Änderung ist Gauß-verteilt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/>
              <a:t>Mutation ist der primäre Variationsoperator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323850" y="914400"/>
            <a:ext cx="26860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de-DE" b="0"/>
              <a:t>Makroskopisches Modell</a:t>
            </a: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533400" y="1385887"/>
            <a:ext cx="807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b="0" i="1" dirty="0"/>
              <a:t>Fokussierung auf die </a:t>
            </a:r>
            <a:r>
              <a:rPr lang="de-DE" b="0" i="1" dirty="0" err="1"/>
              <a:t>Phänotypebene</a:t>
            </a:r>
            <a:r>
              <a:rPr lang="de-DE" b="0" i="1" dirty="0"/>
              <a:t>: Verhalten ist Gegenstand der Selektion</a:t>
            </a:r>
          </a:p>
        </p:txBody>
      </p:sp>
      <p:grpSp>
        <p:nvGrpSpPr>
          <p:cNvPr id="297992" name="Group 8"/>
          <p:cNvGrpSpPr>
            <a:grpSpLocks/>
          </p:cNvGrpSpPr>
          <p:nvPr/>
        </p:nvGrpSpPr>
        <p:grpSpPr bwMode="auto">
          <a:xfrm>
            <a:off x="609600" y="2982913"/>
            <a:ext cx="8305800" cy="3529012"/>
            <a:chOff x="384" y="1879"/>
            <a:chExt cx="5232" cy="2223"/>
          </a:xfrm>
        </p:grpSpPr>
        <p:pic>
          <p:nvPicPr>
            <p:cNvPr id="297993" name="Picture 9" descr="normal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208"/>
              <a:ext cx="2208" cy="1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994" name="Text Box 10"/>
            <p:cNvSpPr txBox="1">
              <a:spLocks noChangeArrowheads="1"/>
            </p:cNvSpPr>
            <p:nvPr/>
          </p:nvSpPr>
          <p:spPr bwMode="auto">
            <a:xfrm>
              <a:off x="3071" y="1879"/>
              <a:ext cx="2338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190500" indent="-190500">
                <a:tabLst>
                  <a:tab pos="571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571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571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571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571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de-DE" sz="1400" b="0"/>
                <a:t>c	= id </a:t>
              </a:r>
              <a:r>
                <a:rPr lang="de-DE" sz="1400" b="0" baseline="-25000"/>
                <a:t>R</a:t>
              </a:r>
            </a:p>
            <a:p>
              <a:pPr eaLnBrk="0" hangingPunct="0"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de-DE" sz="1400" b="0"/>
                <a:t>g</a:t>
              </a:r>
              <a:r>
                <a:rPr lang="de-DE" sz="1400" b="0" baseline="-25000"/>
                <a:t>1</a:t>
              </a:r>
              <a:r>
                <a:rPr lang="de-DE" sz="1400" b="0"/>
                <a:t>(t)	</a:t>
              </a:r>
              <a:r>
                <a:rPr lang="de-DE" sz="1400" b="0">
                  <a:sym typeface="Symbol" pitchFamily="18" charset="2"/>
                </a:rPr>
                <a:t> R</a:t>
              </a:r>
              <a:r>
                <a:rPr lang="de-DE" sz="1400" b="0" baseline="30000">
                  <a:sym typeface="Symbol" pitchFamily="18" charset="2"/>
                </a:rPr>
                <a:t>n</a:t>
              </a:r>
              <a:r>
                <a:rPr lang="de-DE" sz="1400" b="0">
                  <a:sym typeface="Symbol" pitchFamily="18" charset="2"/>
                </a:rPr>
                <a:t>   -   x(t) := </a:t>
              </a:r>
              <a:r>
                <a:rPr lang="de-DE" sz="1400" b="0"/>
                <a:t>g</a:t>
              </a:r>
              <a:r>
                <a:rPr lang="de-DE" sz="1400" b="0" baseline="-25000"/>
                <a:t>1</a:t>
              </a:r>
              <a:r>
                <a:rPr lang="de-DE" sz="1400" b="0"/>
                <a:t>(t)   (Objektvariable)</a:t>
              </a:r>
            </a:p>
            <a:p>
              <a:pPr eaLnBrk="0" hangingPunct="0"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de-DE" sz="1400" b="0"/>
                <a:t>r	= kontinuierliche Rekombination, z.B.</a:t>
              </a:r>
            </a:p>
          </p:txBody>
        </p:sp>
        <p:grpSp>
          <p:nvGrpSpPr>
            <p:cNvPr id="297995" name="Group 11"/>
            <p:cNvGrpSpPr>
              <a:grpSpLocks/>
            </p:cNvGrpSpPr>
            <p:nvPr/>
          </p:nvGrpSpPr>
          <p:grpSpPr bwMode="auto">
            <a:xfrm>
              <a:off x="3503" y="2407"/>
              <a:ext cx="768" cy="624"/>
              <a:chOff x="3408" y="1008"/>
              <a:chExt cx="768" cy="624"/>
            </a:xfrm>
          </p:grpSpPr>
          <p:sp>
            <p:nvSpPr>
              <p:cNvPr id="297996" name="Line 12"/>
              <p:cNvSpPr>
                <a:spLocks noChangeShapeType="1"/>
              </p:cNvSpPr>
              <p:nvPr/>
            </p:nvSpPr>
            <p:spPr bwMode="auto">
              <a:xfrm flipV="1">
                <a:off x="3456" y="1008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97" name="Line 13"/>
              <p:cNvSpPr>
                <a:spLocks noChangeShapeType="1"/>
              </p:cNvSpPr>
              <p:nvPr/>
            </p:nvSpPr>
            <p:spPr bwMode="auto">
              <a:xfrm flipV="1">
                <a:off x="3408" y="159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98" name="Oval 14"/>
              <p:cNvSpPr>
                <a:spLocks noChangeArrowheads="1"/>
              </p:cNvSpPr>
              <p:nvPr/>
            </p:nvSpPr>
            <p:spPr bwMode="auto">
              <a:xfrm>
                <a:off x="3552" y="1152"/>
                <a:ext cx="397" cy="3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99" name="Line 15"/>
              <p:cNvSpPr>
                <a:spLocks noChangeShapeType="1"/>
              </p:cNvSpPr>
              <p:nvPr/>
            </p:nvSpPr>
            <p:spPr bwMode="auto">
              <a:xfrm flipV="1">
                <a:off x="3592" y="1256"/>
                <a:ext cx="324" cy="2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00" name="Oval 16"/>
              <p:cNvSpPr>
                <a:spLocks noChangeArrowheads="1"/>
              </p:cNvSpPr>
              <p:nvPr/>
            </p:nvSpPr>
            <p:spPr bwMode="auto">
              <a:xfrm>
                <a:off x="3560" y="1436"/>
                <a:ext cx="79" cy="7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01" name="Oval 17"/>
              <p:cNvSpPr>
                <a:spLocks noChangeArrowheads="1"/>
              </p:cNvSpPr>
              <p:nvPr/>
            </p:nvSpPr>
            <p:spPr bwMode="auto">
              <a:xfrm>
                <a:off x="3884" y="1212"/>
                <a:ext cx="79" cy="7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02" name="Oval 18"/>
              <p:cNvSpPr>
                <a:spLocks noChangeArrowheads="1"/>
              </p:cNvSpPr>
              <p:nvPr/>
            </p:nvSpPr>
            <p:spPr bwMode="auto">
              <a:xfrm>
                <a:off x="3696" y="1116"/>
                <a:ext cx="79" cy="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03" name="Oval 19"/>
              <p:cNvSpPr>
                <a:spLocks noChangeArrowheads="1"/>
              </p:cNvSpPr>
              <p:nvPr/>
            </p:nvSpPr>
            <p:spPr bwMode="auto">
              <a:xfrm>
                <a:off x="3876" y="1436"/>
                <a:ext cx="79" cy="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04" name="Oval 20"/>
              <p:cNvSpPr>
                <a:spLocks noChangeArrowheads="1"/>
              </p:cNvSpPr>
              <p:nvPr/>
            </p:nvSpPr>
            <p:spPr bwMode="auto">
              <a:xfrm>
                <a:off x="3552" y="1208"/>
                <a:ext cx="79" cy="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05" name="Rectangle 21"/>
              <p:cNvSpPr>
                <a:spLocks noChangeArrowheads="1"/>
              </p:cNvSpPr>
              <p:nvPr/>
            </p:nvSpPr>
            <p:spPr bwMode="auto">
              <a:xfrm>
                <a:off x="3588" y="1244"/>
                <a:ext cx="336" cy="2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06" name="Oval 22"/>
              <p:cNvSpPr>
                <a:spLocks noChangeArrowheads="1"/>
              </p:cNvSpPr>
              <p:nvPr/>
            </p:nvSpPr>
            <p:spPr bwMode="auto">
              <a:xfrm>
                <a:off x="3752" y="1492"/>
                <a:ext cx="79" cy="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8007" name="Text Box 23"/>
            <p:cNvSpPr txBox="1">
              <a:spLocks noChangeArrowheads="1"/>
            </p:cNvSpPr>
            <p:nvPr/>
          </p:nvSpPr>
          <p:spPr bwMode="auto">
            <a:xfrm>
              <a:off x="3071" y="3041"/>
              <a:ext cx="2545" cy="1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190500" indent="-190500">
                <a:tabLst>
                  <a:tab pos="571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571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571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571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571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de-DE" sz="1400" b="0"/>
                <a:t>s 	= deterministische Selektion</a:t>
              </a:r>
              <a:br>
                <a:rPr lang="de-DE" sz="1400" b="0"/>
              </a:br>
              <a:r>
                <a:rPr lang="de-DE" sz="1400" b="0"/>
                <a:t>	   (</a:t>
              </a:r>
              <a:r>
                <a:rPr lang="de-DE" sz="1400" b="0">
                  <a:sym typeface="Symbol" pitchFamily="18" charset="2"/>
                </a:rPr>
                <a:t> , )    und    </a:t>
              </a:r>
              <a:r>
                <a:rPr lang="de-DE" sz="1400" b="0"/>
                <a:t>(</a:t>
              </a:r>
              <a:r>
                <a:rPr lang="de-DE" sz="1400" b="0">
                  <a:sym typeface="Symbol" pitchFamily="18" charset="2"/>
                </a:rPr>
                <a:t> + ) Selektion</a:t>
              </a:r>
            </a:p>
            <a:p>
              <a:pPr eaLnBrk="0" hangingPunct="0"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de-DE" sz="1400" b="0">
                  <a:sym typeface="Symbol" pitchFamily="18" charset="2"/>
                </a:rPr>
                <a:t>m	= Mutation durch Addition normalverteilter</a:t>
              </a:r>
              <a:br>
                <a:rPr lang="de-DE" sz="1400" b="0">
                  <a:sym typeface="Symbol" pitchFamily="18" charset="2"/>
                </a:rPr>
              </a:br>
              <a:r>
                <a:rPr lang="de-DE" sz="1400" b="0">
                  <a:sym typeface="Symbol" pitchFamily="18" charset="2"/>
                </a:rPr>
                <a:t>	   Zufallszahlen</a:t>
              </a:r>
            </a:p>
            <a:p>
              <a:pPr eaLnBrk="0" hangingPunct="0">
                <a:lnSpc>
                  <a:spcPct val="11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de-DE" sz="1400" b="0">
                  <a:sym typeface="Symbol" pitchFamily="18" charset="2"/>
                </a:rPr>
                <a:t>Erweiterung mit multi-Rekombination und</a:t>
              </a:r>
              <a:br>
                <a:rPr lang="de-DE" sz="1400" b="0">
                  <a:sym typeface="Symbol" pitchFamily="18" charset="2"/>
                </a:rPr>
              </a:br>
              <a:r>
                <a:rPr lang="de-DE" sz="1400" b="0">
                  <a:sym typeface="Symbol" pitchFamily="18" charset="2"/>
                </a:rPr>
                <a:t>begrenzte Lebenszeit: (, , , </a:t>
              </a:r>
              <a:r>
                <a:rPr lang="de-DE" sz="1400" b="0">
                  <a:sym typeface="WP Greek Courier" pitchFamily="49" charset="2"/>
                </a:rPr>
                <a:t>)</a:t>
              </a:r>
              <a:br>
                <a:rPr lang="de-DE" sz="1400" b="0">
                  <a:sym typeface="WP Greek Courier" pitchFamily="49" charset="2"/>
                </a:rPr>
              </a:br>
              <a:r>
                <a:rPr lang="de-DE" sz="1400" b="0">
                  <a:sym typeface="Symbol" pitchFamily="18" charset="2"/>
                </a:rPr>
                <a:t> = </a:t>
              </a:r>
              <a:r>
                <a:rPr lang="de-DE" sz="1400" b="0">
                  <a:sym typeface="WP Greek Courier" pitchFamily="49" charset="2"/>
                </a:rPr>
                <a:t>       „</a:t>
              </a:r>
              <a:r>
                <a:rPr lang="de-DE" sz="1400" b="0" i="1">
                  <a:sym typeface="WP Greek Courier" pitchFamily="49" charset="2"/>
                </a:rPr>
                <a:t>center of mass“</a:t>
              </a:r>
              <a:r>
                <a:rPr lang="de-DE" sz="1400" b="0">
                  <a:sym typeface="WP Greek Courier" pitchFamily="49" charset="2"/>
                </a:rPr>
                <a:t> Rekombination</a:t>
              </a:r>
            </a:p>
          </p:txBody>
        </p:sp>
        <p:sp>
          <p:nvSpPr>
            <p:cNvPr id="298008" name="Line 24"/>
            <p:cNvSpPr>
              <a:spLocks noChangeShapeType="1"/>
            </p:cNvSpPr>
            <p:nvPr/>
          </p:nvSpPr>
          <p:spPr bwMode="auto">
            <a:xfrm>
              <a:off x="3590" y="2083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09" name="Line 25"/>
            <p:cNvSpPr>
              <a:spLocks noChangeShapeType="1"/>
            </p:cNvSpPr>
            <p:nvPr/>
          </p:nvSpPr>
          <p:spPr bwMode="auto">
            <a:xfrm>
              <a:off x="3695" y="19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10" name="Line 26"/>
            <p:cNvSpPr>
              <a:spLocks noChangeShapeType="1"/>
            </p:cNvSpPr>
            <p:nvPr/>
          </p:nvSpPr>
          <p:spPr bwMode="auto">
            <a:xfrm>
              <a:off x="3555" y="4001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8012" name="Rectangle 2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Evolutionsstrategie (ES): Hintergrund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75"/>
          <p:cNvSpPr>
            <a:spLocks noChangeArrowheads="1"/>
          </p:cNvSpPr>
          <p:nvPr/>
        </p:nvSpPr>
        <p:spPr bwMode="auto">
          <a:xfrm>
            <a:off x="762000" y="5033126"/>
            <a:ext cx="7160401" cy="1443874"/>
          </a:xfrm>
          <a:prstGeom prst="rect">
            <a:avLst/>
          </a:prstGeom>
          <a:solidFill>
            <a:srgbClr val="5F5F5F">
              <a:alpha val="17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Rectangle 75"/>
          <p:cNvSpPr>
            <a:spLocks noChangeArrowheads="1"/>
          </p:cNvSpPr>
          <p:nvPr/>
        </p:nvSpPr>
        <p:spPr bwMode="auto">
          <a:xfrm>
            <a:off x="763199" y="3477632"/>
            <a:ext cx="7160401" cy="1443874"/>
          </a:xfrm>
          <a:prstGeom prst="rect">
            <a:avLst/>
          </a:prstGeom>
          <a:solidFill>
            <a:srgbClr val="5F5F5F">
              <a:alpha val="17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43" name="Rectangle 75"/>
          <p:cNvSpPr>
            <a:spLocks noChangeArrowheads="1"/>
          </p:cNvSpPr>
          <p:nvPr/>
        </p:nvSpPr>
        <p:spPr bwMode="auto">
          <a:xfrm>
            <a:off x="761999" y="1447800"/>
            <a:ext cx="7160401" cy="1905000"/>
          </a:xfrm>
          <a:prstGeom prst="rect">
            <a:avLst/>
          </a:prstGeom>
          <a:solidFill>
            <a:srgbClr val="5F5F5F">
              <a:alpha val="17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85800" y="990600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/>
              <a:t>Reihenfolge der Elemente in einer Liste wird als Weg interpretiert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555517" y="2141538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 dirty="0"/>
              <a:t>(3 4 7 6 1 2 5)  </a:t>
            </a:r>
          </a:p>
        </p:txBody>
      </p:sp>
      <p:grpSp>
        <p:nvGrpSpPr>
          <p:cNvPr id="32860" name="Group 92"/>
          <p:cNvGrpSpPr>
            <a:grpSpLocks/>
          </p:cNvGrpSpPr>
          <p:nvPr/>
        </p:nvGrpSpPr>
        <p:grpSpPr bwMode="auto">
          <a:xfrm>
            <a:off x="4565650" y="1371600"/>
            <a:ext cx="2444750" cy="1966913"/>
            <a:chOff x="480" y="1488"/>
            <a:chExt cx="1540" cy="1239"/>
          </a:xfrm>
        </p:grpSpPr>
        <p:sp>
          <p:nvSpPr>
            <p:cNvPr id="32794" name="Line 26"/>
            <p:cNvSpPr>
              <a:spLocks noChangeShapeType="1"/>
            </p:cNvSpPr>
            <p:nvPr/>
          </p:nvSpPr>
          <p:spPr bwMode="auto">
            <a:xfrm flipH="1">
              <a:off x="672" y="1728"/>
              <a:ext cx="2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auto">
            <a:xfrm>
              <a:off x="672" y="2208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Line 29"/>
            <p:cNvSpPr>
              <a:spLocks noChangeShapeType="1"/>
            </p:cNvSpPr>
            <p:nvPr/>
          </p:nvSpPr>
          <p:spPr bwMode="auto">
            <a:xfrm flipV="1">
              <a:off x="1008" y="2112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Line 30"/>
            <p:cNvSpPr>
              <a:spLocks noChangeShapeType="1"/>
            </p:cNvSpPr>
            <p:nvPr/>
          </p:nvSpPr>
          <p:spPr bwMode="auto">
            <a:xfrm>
              <a:off x="1344" y="2114"/>
              <a:ext cx="43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Line 31"/>
            <p:cNvSpPr>
              <a:spLocks noChangeShapeType="1"/>
            </p:cNvSpPr>
            <p:nvPr/>
          </p:nvSpPr>
          <p:spPr bwMode="auto">
            <a:xfrm flipH="1" flipV="1">
              <a:off x="1485" y="187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32"/>
            <p:cNvSpPr>
              <a:spLocks noChangeShapeType="1"/>
            </p:cNvSpPr>
            <p:nvPr/>
          </p:nvSpPr>
          <p:spPr bwMode="auto">
            <a:xfrm flipH="1">
              <a:off x="1344" y="1872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Line 33"/>
            <p:cNvSpPr>
              <a:spLocks noChangeShapeType="1"/>
            </p:cNvSpPr>
            <p:nvPr/>
          </p:nvSpPr>
          <p:spPr bwMode="auto">
            <a:xfrm flipH="1" flipV="1">
              <a:off x="960" y="1728"/>
              <a:ext cx="384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Oval 34"/>
            <p:cNvSpPr>
              <a:spLocks noChangeArrowheads="1"/>
            </p:cNvSpPr>
            <p:nvPr/>
          </p:nvSpPr>
          <p:spPr bwMode="auto">
            <a:xfrm>
              <a:off x="983" y="2472"/>
              <a:ext cx="48" cy="48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Oval 35"/>
            <p:cNvSpPr>
              <a:spLocks noChangeArrowheads="1"/>
            </p:cNvSpPr>
            <p:nvPr/>
          </p:nvSpPr>
          <p:spPr bwMode="auto">
            <a:xfrm>
              <a:off x="1461" y="1853"/>
              <a:ext cx="48" cy="48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Oval 36"/>
            <p:cNvSpPr>
              <a:spLocks noChangeArrowheads="1"/>
            </p:cNvSpPr>
            <p:nvPr/>
          </p:nvSpPr>
          <p:spPr bwMode="auto">
            <a:xfrm>
              <a:off x="1749" y="2137"/>
              <a:ext cx="48" cy="48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Oval 37"/>
            <p:cNvSpPr>
              <a:spLocks noChangeArrowheads="1"/>
            </p:cNvSpPr>
            <p:nvPr/>
          </p:nvSpPr>
          <p:spPr bwMode="auto">
            <a:xfrm>
              <a:off x="1320" y="2091"/>
              <a:ext cx="48" cy="48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6" name="Oval 38"/>
            <p:cNvSpPr>
              <a:spLocks noChangeArrowheads="1"/>
            </p:cNvSpPr>
            <p:nvPr/>
          </p:nvSpPr>
          <p:spPr bwMode="auto">
            <a:xfrm>
              <a:off x="1318" y="2422"/>
              <a:ext cx="48" cy="48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Oval 39"/>
            <p:cNvSpPr>
              <a:spLocks noChangeArrowheads="1"/>
            </p:cNvSpPr>
            <p:nvPr/>
          </p:nvSpPr>
          <p:spPr bwMode="auto">
            <a:xfrm>
              <a:off x="649" y="2182"/>
              <a:ext cx="48" cy="48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8" name="Oval 40"/>
            <p:cNvSpPr>
              <a:spLocks noChangeArrowheads="1"/>
            </p:cNvSpPr>
            <p:nvPr/>
          </p:nvSpPr>
          <p:spPr bwMode="auto">
            <a:xfrm>
              <a:off x="937" y="1705"/>
              <a:ext cx="48" cy="48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Text Box 41"/>
            <p:cNvSpPr txBox="1">
              <a:spLocks noChangeArrowheads="1"/>
            </p:cNvSpPr>
            <p:nvPr/>
          </p:nvSpPr>
          <p:spPr bwMode="auto">
            <a:xfrm>
              <a:off x="1440" y="16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b="0"/>
                <a:t>4</a:t>
              </a:r>
            </a:p>
          </p:txBody>
        </p:sp>
        <p:sp>
          <p:nvSpPr>
            <p:cNvPr id="32810" name="Text Box 42"/>
            <p:cNvSpPr txBox="1">
              <a:spLocks noChangeArrowheads="1"/>
            </p:cNvSpPr>
            <p:nvPr/>
          </p:nvSpPr>
          <p:spPr bwMode="auto">
            <a:xfrm>
              <a:off x="1344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b="0"/>
                <a:t>3</a:t>
              </a:r>
            </a:p>
          </p:txBody>
        </p:sp>
        <p:sp>
          <p:nvSpPr>
            <p:cNvPr id="32811" name="Text Box 43"/>
            <p:cNvSpPr txBox="1">
              <a:spLocks noChangeArrowheads="1"/>
            </p:cNvSpPr>
            <p:nvPr/>
          </p:nvSpPr>
          <p:spPr bwMode="auto">
            <a:xfrm>
              <a:off x="864" y="148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b="0"/>
                <a:t>5</a:t>
              </a:r>
            </a:p>
          </p:txBody>
        </p:sp>
        <p:sp>
          <p:nvSpPr>
            <p:cNvPr id="32812" name="Text Box 44"/>
            <p:cNvSpPr txBox="1">
              <a:spLocks noChangeArrowheads="1"/>
            </p:cNvSpPr>
            <p:nvPr/>
          </p:nvSpPr>
          <p:spPr bwMode="auto">
            <a:xfrm>
              <a:off x="480" y="21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b="0"/>
                <a:t>2</a:t>
              </a:r>
            </a:p>
          </p:txBody>
        </p:sp>
        <p:sp>
          <p:nvSpPr>
            <p:cNvPr id="32813" name="Text Box 45"/>
            <p:cNvSpPr txBox="1">
              <a:spLocks noChangeArrowheads="1"/>
            </p:cNvSpPr>
            <p:nvPr/>
          </p:nvSpPr>
          <p:spPr bwMode="auto">
            <a:xfrm>
              <a:off x="912" y="249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b="0"/>
                <a:t>1</a:t>
              </a:r>
            </a:p>
          </p:txBody>
        </p:sp>
        <p:sp>
          <p:nvSpPr>
            <p:cNvPr id="32815" name="Text Box 47"/>
            <p:cNvSpPr txBox="1">
              <a:spLocks noChangeArrowheads="1"/>
            </p:cNvSpPr>
            <p:nvPr/>
          </p:nvSpPr>
          <p:spPr bwMode="auto">
            <a:xfrm>
              <a:off x="1248" y="192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b="0"/>
                <a:t>6</a:t>
              </a:r>
            </a:p>
          </p:txBody>
        </p:sp>
        <p:sp>
          <p:nvSpPr>
            <p:cNvPr id="32816" name="Text Box 48"/>
            <p:cNvSpPr txBox="1">
              <a:spLocks noChangeArrowheads="1"/>
            </p:cNvSpPr>
            <p:nvPr/>
          </p:nvSpPr>
          <p:spPr bwMode="auto">
            <a:xfrm>
              <a:off x="1824" y="206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b="0"/>
                <a:t>7</a:t>
              </a:r>
            </a:p>
          </p:txBody>
        </p:sp>
      </p:grpSp>
      <p:sp>
        <p:nvSpPr>
          <p:cNvPr id="32817" name="Rectangle 49"/>
          <p:cNvSpPr>
            <a:spLocks noChangeArrowheads="1"/>
          </p:cNvSpPr>
          <p:nvPr/>
        </p:nvSpPr>
        <p:spPr bwMode="auto">
          <a:xfrm>
            <a:off x="1447800" y="25908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 dirty="0"/>
              <a:t>Tour 3-4-7-6-1-2-5</a:t>
            </a:r>
          </a:p>
        </p:txBody>
      </p:sp>
      <p:sp>
        <p:nvSpPr>
          <p:cNvPr id="32819" name="Text Box 51"/>
          <p:cNvSpPr txBox="1">
            <a:spLocks noChangeArrowheads="1"/>
          </p:cNvSpPr>
          <p:nvPr/>
        </p:nvSpPr>
        <p:spPr bwMode="auto">
          <a:xfrm>
            <a:off x="838200" y="3746240"/>
            <a:ext cx="1133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 dirty="0" smtClean="0"/>
              <a:t>Mutation </a:t>
            </a:r>
            <a:endParaRPr lang="de-DE" b="0" dirty="0"/>
          </a:p>
        </p:txBody>
      </p:sp>
      <p:sp>
        <p:nvSpPr>
          <p:cNvPr id="32821" name="Rectangle 53"/>
          <p:cNvSpPr>
            <a:spLocks noChangeArrowheads="1"/>
          </p:cNvSpPr>
          <p:nvPr/>
        </p:nvSpPr>
        <p:spPr bwMode="auto">
          <a:xfrm>
            <a:off x="3810000" y="4266662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 dirty="0"/>
              <a:t>(3 4 7 </a:t>
            </a:r>
            <a:r>
              <a:rPr lang="de-DE" b="0" dirty="0">
                <a:solidFill>
                  <a:schemeClr val="hlink"/>
                </a:solidFill>
              </a:rPr>
              <a:t>3</a:t>
            </a:r>
            <a:r>
              <a:rPr lang="de-DE" b="0" dirty="0"/>
              <a:t> 1 2 5)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19800" y="3549906"/>
            <a:ext cx="1785938" cy="1338908"/>
            <a:chOff x="5562600" y="2362200"/>
            <a:chExt cx="2819400" cy="2113689"/>
          </a:xfrm>
        </p:grpSpPr>
        <p:sp>
          <p:nvSpPr>
            <p:cNvPr id="32847" name="Rectangle 79"/>
            <p:cNvSpPr>
              <a:spLocks noChangeArrowheads="1"/>
            </p:cNvSpPr>
            <p:nvPr/>
          </p:nvSpPr>
          <p:spPr bwMode="auto">
            <a:xfrm>
              <a:off x="5562600" y="2362200"/>
              <a:ext cx="2819400" cy="2057400"/>
            </a:xfrm>
            <a:prstGeom prst="rect">
              <a:avLst/>
            </a:prstGeom>
            <a:solidFill>
              <a:srgbClr val="5F5F5F">
                <a:alpha val="17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822" name="Line 54"/>
            <p:cNvSpPr>
              <a:spLocks noChangeShapeType="1"/>
            </p:cNvSpPr>
            <p:nvPr/>
          </p:nvSpPr>
          <p:spPr bwMode="auto">
            <a:xfrm flipH="1">
              <a:off x="6096000" y="2819400"/>
              <a:ext cx="4572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823" name="Line 55"/>
            <p:cNvSpPr>
              <a:spLocks noChangeShapeType="1"/>
            </p:cNvSpPr>
            <p:nvPr/>
          </p:nvSpPr>
          <p:spPr bwMode="auto">
            <a:xfrm>
              <a:off x="6096000" y="358140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824" name="Line 56"/>
            <p:cNvSpPr>
              <a:spLocks noChangeShapeType="1"/>
            </p:cNvSpPr>
            <p:nvPr/>
          </p:nvSpPr>
          <p:spPr bwMode="auto">
            <a:xfrm flipV="1">
              <a:off x="6629400" y="3962400"/>
              <a:ext cx="5334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825" name="Line 57"/>
            <p:cNvSpPr>
              <a:spLocks noChangeShapeType="1"/>
            </p:cNvSpPr>
            <p:nvPr/>
          </p:nvSpPr>
          <p:spPr bwMode="auto">
            <a:xfrm flipV="1">
              <a:off x="7162800" y="3508375"/>
              <a:ext cx="685800" cy="454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826" name="Line 58"/>
            <p:cNvSpPr>
              <a:spLocks noChangeShapeType="1"/>
            </p:cNvSpPr>
            <p:nvPr/>
          </p:nvSpPr>
          <p:spPr bwMode="auto">
            <a:xfrm flipH="1" flipV="1">
              <a:off x="7386638" y="3049588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827" name="Line 59"/>
            <p:cNvSpPr>
              <a:spLocks noChangeShapeType="1"/>
            </p:cNvSpPr>
            <p:nvPr/>
          </p:nvSpPr>
          <p:spPr bwMode="auto">
            <a:xfrm flipH="1">
              <a:off x="7162800" y="3048000"/>
              <a:ext cx="2286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828" name="Line 60"/>
            <p:cNvSpPr>
              <a:spLocks noChangeShapeType="1"/>
            </p:cNvSpPr>
            <p:nvPr/>
          </p:nvSpPr>
          <p:spPr bwMode="auto">
            <a:xfrm flipH="1" flipV="1">
              <a:off x="6553200" y="2819400"/>
              <a:ext cx="6096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829" name="Oval 61"/>
            <p:cNvSpPr>
              <a:spLocks noChangeArrowheads="1"/>
            </p:cNvSpPr>
            <p:nvPr/>
          </p:nvSpPr>
          <p:spPr bwMode="auto">
            <a:xfrm>
              <a:off x="6589713" y="4000500"/>
              <a:ext cx="76200" cy="762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830" name="Oval 62"/>
            <p:cNvSpPr>
              <a:spLocks noChangeArrowheads="1"/>
            </p:cNvSpPr>
            <p:nvPr/>
          </p:nvSpPr>
          <p:spPr bwMode="auto">
            <a:xfrm>
              <a:off x="7348538" y="3017838"/>
              <a:ext cx="76200" cy="762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831" name="Oval 63"/>
            <p:cNvSpPr>
              <a:spLocks noChangeArrowheads="1"/>
            </p:cNvSpPr>
            <p:nvPr/>
          </p:nvSpPr>
          <p:spPr bwMode="auto">
            <a:xfrm>
              <a:off x="7805738" y="3468688"/>
              <a:ext cx="76200" cy="762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832" name="Oval 64"/>
            <p:cNvSpPr>
              <a:spLocks noChangeArrowheads="1"/>
            </p:cNvSpPr>
            <p:nvPr/>
          </p:nvSpPr>
          <p:spPr bwMode="auto">
            <a:xfrm>
              <a:off x="7124700" y="3395663"/>
              <a:ext cx="76200" cy="762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833" name="Oval 65"/>
            <p:cNvSpPr>
              <a:spLocks noChangeArrowheads="1"/>
            </p:cNvSpPr>
            <p:nvPr/>
          </p:nvSpPr>
          <p:spPr bwMode="auto">
            <a:xfrm>
              <a:off x="7121525" y="3921125"/>
              <a:ext cx="76200" cy="762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834" name="Oval 66"/>
            <p:cNvSpPr>
              <a:spLocks noChangeArrowheads="1"/>
            </p:cNvSpPr>
            <p:nvPr/>
          </p:nvSpPr>
          <p:spPr bwMode="auto">
            <a:xfrm>
              <a:off x="6059488" y="3540125"/>
              <a:ext cx="76200" cy="762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835" name="Oval 67"/>
            <p:cNvSpPr>
              <a:spLocks noChangeArrowheads="1"/>
            </p:cNvSpPr>
            <p:nvPr/>
          </p:nvSpPr>
          <p:spPr bwMode="auto">
            <a:xfrm>
              <a:off x="6516688" y="2782888"/>
              <a:ext cx="76200" cy="762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836" name="Text Box 68"/>
            <p:cNvSpPr txBox="1">
              <a:spLocks noChangeArrowheads="1"/>
            </p:cNvSpPr>
            <p:nvPr/>
          </p:nvSpPr>
          <p:spPr bwMode="auto">
            <a:xfrm>
              <a:off x="7315202" y="2743200"/>
              <a:ext cx="425649" cy="43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200" b="0"/>
                <a:t>4</a:t>
              </a:r>
            </a:p>
          </p:txBody>
        </p:sp>
        <p:sp>
          <p:nvSpPr>
            <p:cNvPr id="32837" name="Text Box 69"/>
            <p:cNvSpPr txBox="1">
              <a:spLocks noChangeArrowheads="1"/>
            </p:cNvSpPr>
            <p:nvPr/>
          </p:nvSpPr>
          <p:spPr bwMode="auto">
            <a:xfrm>
              <a:off x="7162799" y="3886200"/>
              <a:ext cx="425649" cy="43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200" b="0"/>
                <a:t>3</a:t>
              </a:r>
            </a:p>
          </p:txBody>
        </p:sp>
        <p:sp>
          <p:nvSpPr>
            <p:cNvPr id="32838" name="Text Box 70"/>
            <p:cNvSpPr txBox="1">
              <a:spLocks noChangeArrowheads="1"/>
            </p:cNvSpPr>
            <p:nvPr/>
          </p:nvSpPr>
          <p:spPr bwMode="auto">
            <a:xfrm>
              <a:off x="6400801" y="2438401"/>
              <a:ext cx="425649" cy="43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200" b="0"/>
                <a:t>5</a:t>
              </a:r>
            </a:p>
          </p:txBody>
        </p:sp>
        <p:sp>
          <p:nvSpPr>
            <p:cNvPr id="32839" name="Text Box 71"/>
            <p:cNvSpPr txBox="1">
              <a:spLocks noChangeArrowheads="1"/>
            </p:cNvSpPr>
            <p:nvPr/>
          </p:nvSpPr>
          <p:spPr bwMode="auto">
            <a:xfrm>
              <a:off x="5791200" y="3428999"/>
              <a:ext cx="425649" cy="43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200" b="0"/>
                <a:t>2</a:t>
              </a:r>
            </a:p>
          </p:txBody>
        </p:sp>
        <p:sp>
          <p:nvSpPr>
            <p:cNvPr id="32840" name="Text Box 72"/>
            <p:cNvSpPr txBox="1">
              <a:spLocks noChangeArrowheads="1"/>
            </p:cNvSpPr>
            <p:nvPr/>
          </p:nvSpPr>
          <p:spPr bwMode="auto">
            <a:xfrm>
              <a:off x="6477000" y="4038600"/>
              <a:ext cx="425649" cy="43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200" b="0"/>
                <a:t>1</a:t>
              </a:r>
            </a:p>
          </p:txBody>
        </p:sp>
        <p:sp>
          <p:nvSpPr>
            <p:cNvPr id="32841" name="Text Box 73"/>
            <p:cNvSpPr txBox="1">
              <a:spLocks noChangeArrowheads="1"/>
            </p:cNvSpPr>
            <p:nvPr/>
          </p:nvSpPr>
          <p:spPr bwMode="auto">
            <a:xfrm>
              <a:off x="7010400" y="3124200"/>
              <a:ext cx="425649" cy="43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200" b="0"/>
                <a:t>6</a:t>
              </a:r>
            </a:p>
          </p:txBody>
        </p:sp>
        <p:sp>
          <p:nvSpPr>
            <p:cNvPr id="32842" name="Text Box 74"/>
            <p:cNvSpPr txBox="1">
              <a:spLocks noChangeArrowheads="1"/>
            </p:cNvSpPr>
            <p:nvPr/>
          </p:nvSpPr>
          <p:spPr bwMode="auto">
            <a:xfrm>
              <a:off x="7924799" y="3352801"/>
              <a:ext cx="425649" cy="43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200" b="0"/>
                <a:t>7</a:t>
              </a:r>
            </a:p>
          </p:txBody>
        </p:sp>
      </p:grpSp>
      <p:sp>
        <p:nvSpPr>
          <p:cNvPr id="32845" name="Text Box 77"/>
          <p:cNvSpPr txBox="1">
            <a:spLocks noChangeArrowheads="1"/>
          </p:cNvSpPr>
          <p:nvPr/>
        </p:nvSpPr>
        <p:spPr bwMode="auto">
          <a:xfrm>
            <a:off x="1066800" y="1600200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 dirty="0"/>
              <a:t>Beispiel: </a:t>
            </a:r>
          </a:p>
        </p:txBody>
      </p:sp>
      <p:sp>
        <p:nvSpPr>
          <p:cNvPr id="32887" name="Rectangle 11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Pfad Repräsentation</a:t>
            </a:r>
          </a:p>
        </p:txBody>
      </p:sp>
      <p:sp>
        <p:nvSpPr>
          <p:cNvPr id="70" name="Text Box 82"/>
          <p:cNvSpPr txBox="1">
            <a:spLocks noChangeArrowheads="1"/>
          </p:cNvSpPr>
          <p:nvPr/>
        </p:nvSpPr>
        <p:spPr bwMode="auto">
          <a:xfrm>
            <a:off x="1490662" y="2133600"/>
            <a:ext cx="112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 dirty="0" smtClean="0"/>
              <a:t>Genotyp:</a:t>
            </a:r>
            <a:endParaRPr lang="de-DE" b="0" i="1" dirty="0"/>
          </a:p>
        </p:txBody>
      </p:sp>
      <p:sp>
        <p:nvSpPr>
          <p:cNvPr id="71" name="Rectangle 53"/>
          <p:cNvSpPr>
            <a:spLocks noChangeArrowheads="1"/>
          </p:cNvSpPr>
          <p:nvPr/>
        </p:nvSpPr>
        <p:spPr bwMode="auto">
          <a:xfrm>
            <a:off x="1447800" y="4259456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 dirty="0"/>
              <a:t>(3 4 7 </a:t>
            </a:r>
            <a:r>
              <a:rPr lang="de-DE" b="0" dirty="0" smtClean="0">
                <a:solidFill>
                  <a:schemeClr val="hlink"/>
                </a:solidFill>
              </a:rPr>
              <a:t>6</a:t>
            </a:r>
            <a:r>
              <a:rPr lang="de-DE" b="0" dirty="0" smtClean="0"/>
              <a:t> </a:t>
            </a:r>
            <a:r>
              <a:rPr lang="de-DE" b="0" dirty="0"/>
              <a:t>1 2 5)  </a:t>
            </a:r>
          </a:p>
        </p:txBody>
      </p:sp>
      <p:sp>
        <p:nvSpPr>
          <p:cNvPr id="2" name="Lightning Bolt 1"/>
          <p:cNvSpPr/>
          <p:nvPr/>
        </p:nvSpPr>
        <p:spPr bwMode="auto">
          <a:xfrm flipH="1">
            <a:off x="2246312" y="3840419"/>
            <a:ext cx="573088" cy="513216"/>
          </a:xfrm>
          <a:prstGeom prst="lightningBolt">
            <a:avLst/>
          </a:prstGeom>
          <a:solidFill>
            <a:srgbClr val="909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Text Box 51"/>
          <p:cNvSpPr txBox="1">
            <a:spLocks noChangeArrowheads="1"/>
          </p:cNvSpPr>
          <p:nvPr/>
        </p:nvSpPr>
        <p:spPr bwMode="auto">
          <a:xfrm>
            <a:off x="838200" y="5029199"/>
            <a:ext cx="12362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 dirty="0" smtClean="0"/>
              <a:t>Crossover</a:t>
            </a:r>
            <a:endParaRPr lang="de-DE" b="0" dirty="0"/>
          </a:p>
        </p:txBody>
      </p:sp>
      <p:sp>
        <p:nvSpPr>
          <p:cNvPr id="74" name="Rectangle 53"/>
          <p:cNvSpPr>
            <a:spLocks noChangeArrowheads="1"/>
          </p:cNvSpPr>
          <p:nvPr/>
        </p:nvSpPr>
        <p:spPr bwMode="auto">
          <a:xfrm>
            <a:off x="1447800" y="5500686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 dirty="0"/>
              <a:t>(3 4 7 </a:t>
            </a:r>
            <a:r>
              <a:rPr lang="de-DE" b="0" dirty="0" smtClean="0">
                <a:solidFill>
                  <a:schemeClr val="hlink"/>
                </a:solidFill>
              </a:rPr>
              <a:t>6</a:t>
            </a:r>
            <a:r>
              <a:rPr lang="de-DE" b="0" dirty="0" smtClean="0"/>
              <a:t> </a:t>
            </a:r>
            <a:r>
              <a:rPr lang="de-DE" b="0" dirty="0"/>
              <a:t>1 2 5)  </a:t>
            </a:r>
          </a:p>
        </p:txBody>
      </p:sp>
      <p:sp>
        <p:nvSpPr>
          <p:cNvPr id="75" name="Rectangle 53"/>
          <p:cNvSpPr>
            <a:spLocks noChangeArrowheads="1"/>
          </p:cNvSpPr>
          <p:nvPr/>
        </p:nvSpPr>
        <p:spPr bwMode="auto">
          <a:xfrm>
            <a:off x="1447800" y="5881686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 dirty="0" smtClean="0"/>
              <a:t>(1 2 3 4 5 6 7)  </a:t>
            </a:r>
            <a:endParaRPr lang="de-DE" b="0" dirty="0"/>
          </a:p>
        </p:txBody>
      </p:sp>
      <p:sp>
        <p:nvSpPr>
          <p:cNvPr id="76" name="Rectangle 53"/>
          <p:cNvSpPr>
            <a:spLocks noChangeArrowheads="1"/>
          </p:cNvSpPr>
          <p:nvPr/>
        </p:nvSpPr>
        <p:spPr bwMode="auto">
          <a:xfrm>
            <a:off x="3810000" y="5498274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 dirty="0"/>
              <a:t>(3 4 7 </a:t>
            </a:r>
            <a:r>
              <a:rPr lang="de-DE" b="0" dirty="0" smtClean="0">
                <a:solidFill>
                  <a:schemeClr val="hlink"/>
                </a:solidFill>
              </a:rPr>
              <a:t>6</a:t>
            </a:r>
            <a:r>
              <a:rPr lang="de-DE" b="0" dirty="0" smtClean="0"/>
              <a:t> 5 6 7)  </a:t>
            </a:r>
            <a:endParaRPr lang="de-DE" b="0" dirty="0"/>
          </a:p>
        </p:txBody>
      </p:sp>
      <p:sp>
        <p:nvSpPr>
          <p:cNvPr id="77" name="Rectangle 53"/>
          <p:cNvSpPr>
            <a:spLocks noChangeArrowheads="1"/>
          </p:cNvSpPr>
          <p:nvPr/>
        </p:nvSpPr>
        <p:spPr bwMode="auto">
          <a:xfrm>
            <a:off x="3810000" y="5879274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 dirty="0" smtClean="0"/>
              <a:t>(1 2 3 4 1 2 5)  </a:t>
            </a:r>
            <a:endParaRPr lang="de-DE" b="0" dirty="0"/>
          </a:p>
        </p:txBody>
      </p:sp>
      <p:grpSp>
        <p:nvGrpSpPr>
          <p:cNvPr id="6" name="Group 5"/>
          <p:cNvGrpSpPr/>
          <p:nvPr/>
        </p:nvGrpSpPr>
        <p:grpSpPr>
          <a:xfrm>
            <a:off x="6019800" y="5133941"/>
            <a:ext cx="1785938" cy="1311564"/>
            <a:chOff x="5562600" y="4553253"/>
            <a:chExt cx="2819400" cy="2070523"/>
          </a:xfrm>
        </p:grpSpPr>
        <p:sp>
          <p:nvSpPr>
            <p:cNvPr id="32884" name="Rectangle 116"/>
            <p:cNvSpPr>
              <a:spLocks noChangeArrowheads="1"/>
            </p:cNvSpPr>
            <p:nvPr/>
          </p:nvSpPr>
          <p:spPr bwMode="auto">
            <a:xfrm>
              <a:off x="5562600" y="4553253"/>
              <a:ext cx="2819400" cy="1981201"/>
            </a:xfrm>
            <a:prstGeom prst="rect">
              <a:avLst/>
            </a:prstGeom>
            <a:solidFill>
              <a:srgbClr val="5F5F5F">
                <a:alpha val="17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8" name="Line 54"/>
            <p:cNvSpPr>
              <a:spLocks noChangeShapeType="1"/>
            </p:cNvSpPr>
            <p:nvPr/>
          </p:nvSpPr>
          <p:spPr bwMode="auto">
            <a:xfrm flipH="1" flipV="1">
              <a:off x="6089649" y="5729286"/>
              <a:ext cx="1069975" cy="364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9" name="Line 55"/>
            <p:cNvSpPr>
              <a:spLocks noChangeShapeType="1"/>
            </p:cNvSpPr>
            <p:nvPr/>
          </p:nvSpPr>
          <p:spPr bwMode="auto">
            <a:xfrm>
              <a:off x="6089650" y="5729287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0" name="Line 56"/>
            <p:cNvSpPr>
              <a:spLocks noChangeShapeType="1"/>
            </p:cNvSpPr>
            <p:nvPr/>
          </p:nvSpPr>
          <p:spPr bwMode="auto">
            <a:xfrm flipH="1">
              <a:off x="6091238" y="4968875"/>
              <a:ext cx="457200" cy="791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3" name="Line 59"/>
            <p:cNvSpPr>
              <a:spLocks noChangeShapeType="1"/>
            </p:cNvSpPr>
            <p:nvPr/>
          </p:nvSpPr>
          <p:spPr bwMode="auto">
            <a:xfrm flipH="1">
              <a:off x="7156450" y="5195887"/>
              <a:ext cx="2286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4" name="Line 60"/>
            <p:cNvSpPr>
              <a:spLocks noChangeShapeType="1"/>
            </p:cNvSpPr>
            <p:nvPr/>
          </p:nvSpPr>
          <p:spPr bwMode="auto">
            <a:xfrm flipV="1">
              <a:off x="6626224" y="5203823"/>
              <a:ext cx="765175" cy="982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5" name="Oval 61"/>
            <p:cNvSpPr>
              <a:spLocks noChangeArrowheads="1"/>
            </p:cNvSpPr>
            <p:nvPr/>
          </p:nvSpPr>
          <p:spPr bwMode="auto">
            <a:xfrm>
              <a:off x="6583363" y="6148387"/>
              <a:ext cx="76200" cy="762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86" name="Oval 62"/>
            <p:cNvSpPr>
              <a:spLocks noChangeArrowheads="1"/>
            </p:cNvSpPr>
            <p:nvPr/>
          </p:nvSpPr>
          <p:spPr bwMode="auto">
            <a:xfrm>
              <a:off x="7342188" y="5165725"/>
              <a:ext cx="76200" cy="762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87" name="Oval 63"/>
            <p:cNvSpPr>
              <a:spLocks noChangeArrowheads="1"/>
            </p:cNvSpPr>
            <p:nvPr/>
          </p:nvSpPr>
          <p:spPr bwMode="auto">
            <a:xfrm>
              <a:off x="7799388" y="5616575"/>
              <a:ext cx="76200" cy="762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88" name="Oval 64"/>
            <p:cNvSpPr>
              <a:spLocks noChangeArrowheads="1"/>
            </p:cNvSpPr>
            <p:nvPr/>
          </p:nvSpPr>
          <p:spPr bwMode="auto">
            <a:xfrm>
              <a:off x="7118350" y="5543550"/>
              <a:ext cx="76200" cy="762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89" name="Oval 65"/>
            <p:cNvSpPr>
              <a:spLocks noChangeArrowheads="1"/>
            </p:cNvSpPr>
            <p:nvPr/>
          </p:nvSpPr>
          <p:spPr bwMode="auto">
            <a:xfrm>
              <a:off x="7115175" y="6069012"/>
              <a:ext cx="76200" cy="762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90" name="Oval 66"/>
            <p:cNvSpPr>
              <a:spLocks noChangeArrowheads="1"/>
            </p:cNvSpPr>
            <p:nvPr/>
          </p:nvSpPr>
          <p:spPr bwMode="auto">
            <a:xfrm>
              <a:off x="6053138" y="5688012"/>
              <a:ext cx="76200" cy="762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91" name="Oval 67"/>
            <p:cNvSpPr>
              <a:spLocks noChangeArrowheads="1"/>
            </p:cNvSpPr>
            <p:nvPr/>
          </p:nvSpPr>
          <p:spPr bwMode="auto">
            <a:xfrm>
              <a:off x="6510338" y="4930775"/>
              <a:ext cx="76200" cy="762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92" name="Text Box 68"/>
            <p:cNvSpPr txBox="1">
              <a:spLocks noChangeArrowheads="1"/>
            </p:cNvSpPr>
            <p:nvPr/>
          </p:nvSpPr>
          <p:spPr bwMode="auto">
            <a:xfrm>
              <a:off x="7308850" y="4891086"/>
              <a:ext cx="425649" cy="43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200" b="0"/>
                <a:t>4</a:t>
              </a:r>
            </a:p>
          </p:txBody>
        </p:sp>
        <p:sp>
          <p:nvSpPr>
            <p:cNvPr id="93" name="Text Box 69"/>
            <p:cNvSpPr txBox="1">
              <a:spLocks noChangeArrowheads="1"/>
            </p:cNvSpPr>
            <p:nvPr/>
          </p:nvSpPr>
          <p:spPr bwMode="auto">
            <a:xfrm>
              <a:off x="7156450" y="6034087"/>
              <a:ext cx="425649" cy="43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200" b="0"/>
                <a:t>3</a:t>
              </a:r>
            </a:p>
          </p:txBody>
        </p:sp>
        <p:sp>
          <p:nvSpPr>
            <p:cNvPr id="94" name="Text Box 70"/>
            <p:cNvSpPr txBox="1">
              <a:spLocks noChangeArrowheads="1"/>
            </p:cNvSpPr>
            <p:nvPr/>
          </p:nvSpPr>
          <p:spPr bwMode="auto">
            <a:xfrm>
              <a:off x="6394450" y="4586287"/>
              <a:ext cx="425649" cy="43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200" b="0"/>
                <a:t>5</a:t>
              </a:r>
            </a:p>
          </p:txBody>
        </p:sp>
        <p:sp>
          <p:nvSpPr>
            <p:cNvPr id="95" name="Text Box 71"/>
            <p:cNvSpPr txBox="1">
              <a:spLocks noChangeArrowheads="1"/>
            </p:cNvSpPr>
            <p:nvPr/>
          </p:nvSpPr>
          <p:spPr bwMode="auto">
            <a:xfrm>
              <a:off x="5784849" y="5576888"/>
              <a:ext cx="425649" cy="43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200" b="0"/>
                <a:t>2</a:t>
              </a:r>
            </a:p>
          </p:txBody>
        </p:sp>
        <p:sp>
          <p:nvSpPr>
            <p:cNvPr id="96" name="Text Box 72"/>
            <p:cNvSpPr txBox="1">
              <a:spLocks noChangeArrowheads="1"/>
            </p:cNvSpPr>
            <p:nvPr/>
          </p:nvSpPr>
          <p:spPr bwMode="auto">
            <a:xfrm>
              <a:off x="6470650" y="6186487"/>
              <a:ext cx="425649" cy="43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200" b="0"/>
                <a:t>1</a:t>
              </a:r>
            </a:p>
          </p:txBody>
        </p:sp>
        <p:sp>
          <p:nvSpPr>
            <p:cNvPr id="97" name="Text Box 73"/>
            <p:cNvSpPr txBox="1">
              <a:spLocks noChangeArrowheads="1"/>
            </p:cNvSpPr>
            <p:nvPr/>
          </p:nvSpPr>
          <p:spPr bwMode="auto">
            <a:xfrm>
              <a:off x="7004050" y="5272087"/>
              <a:ext cx="425649" cy="43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200" b="0" dirty="0"/>
                <a:t>6</a:t>
              </a:r>
            </a:p>
          </p:txBody>
        </p:sp>
        <p:sp>
          <p:nvSpPr>
            <p:cNvPr id="98" name="Text Box 74"/>
            <p:cNvSpPr txBox="1">
              <a:spLocks noChangeArrowheads="1"/>
            </p:cNvSpPr>
            <p:nvPr/>
          </p:nvSpPr>
          <p:spPr bwMode="auto">
            <a:xfrm>
              <a:off x="7918450" y="5500687"/>
              <a:ext cx="425649" cy="43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200" b="0"/>
                <a:t>7</a:t>
              </a:r>
            </a:p>
          </p:txBody>
        </p:sp>
      </p:grpSp>
      <p:cxnSp>
        <p:nvCxnSpPr>
          <p:cNvPr id="101" name="Straight Connector 100"/>
          <p:cNvCxnSpPr/>
          <p:nvPr/>
        </p:nvCxnSpPr>
        <p:spPr bwMode="auto">
          <a:xfrm>
            <a:off x="2338450" y="5943599"/>
            <a:ext cx="0" cy="266700"/>
          </a:xfrm>
          <a:prstGeom prst="line">
            <a:avLst/>
          </a:prstGeom>
          <a:solidFill>
            <a:srgbClr val="9090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/>
          <p:nvPr/>
        </p:nvCxnSpPr>
        <p:spPr bwMode="auto">
          <a:xfrm>
            <a:off x="2345375" y="5562599"/>
            <a:ext cx="0" cy="266700"/>
          </a:xfrm>
          <a:prstGeom prst="line">
            <a:avLst/>
          </a:prstGeom>
          <a:solidFill>
            <a:srgbClr val="9090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>
            <a:off x="4729350" y="5943599"/>
            <a:ext cx="0" cy="266700"/>
          </a:xfrm>
          <a:prstGeom prst="line">
            <a:avLst/>
          </a:prstGeom>
          <a:solidFill>
            <a:srgbClr val="9090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>
            <a:off x="4724400" y="5550724"/>
            <a:ext cx="0" cy="266700"/>
          </a:xfrm>
          <a:prstGeom prst="line">
            <a:avLst/>
          </a:prstGeom>
          <a:solidFill>
            <a:srgbClr val="9090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3276600" y="4450018"/>
            <a:ext cx="345717" cy="0"/>
          </a:xfrm>
          <a:prstGeom prst="straightConnector1">
            <a:avLst/>
          </a:prstGeom>
          <a:solidFill>
            <a:srgbClr val="9090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Arrow Connector 111"/>
          <p:cNvCxnSpPr/>
          <p:nvPr/>
        </p:nvCxnSpPr>
        <p:spPr bwMode="auto">
          <a:xfrm>
            <a:off x="3276600" y="5898504"/>
            <a:ext cx="345717" cy="0"/>
          </a:xfrm>
          <a:prstGeom prst="straightConnector1">
            <a:avLst/>
          </a:prstGeom>
          <a:solidFill>
            <a:srgbClr val="9090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311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62" name="Rectangle 94"/>
          <p:cNvSpPr>
            <a:spLocks noChangeArrowheads="1"/>
          </p:cNvSpPr>
          <p:nvPr/>
        </p:nvSpPr>
        <p:spPr bwMode="auto">
          <a:xfrm>
            <a:off x="762000" y="3505200"/>
            <a:ext cx="7160400" cy="3048000"/>
          </a:xfrm>
          <a:prstGeom prst="rect">
            <a:avLst/>
          </a:prstGeom>
          <a:solidFill>
            <a:srgbClr val="5F5F5F">
              <a:alpha val="17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85800" y="990600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/>
              <a:t>Reihenfolge der Elemente in einer Liste wird als Weg interpretiert </a:t>
            </a:r>
          </a:p>
        </p:txBody>
      </p:sp>
      <p:sp>
        <p:nvSpPr>
          <p:cNvPr id="32848" name="Rectangle 80"/>
          <p:cNvSpPr>
            <a:spLocks noChangeArrowheads="1"/>
          </p:cNvSpPr>
          <p:nvPr/>
        </p:nvSpPr>
        <p:spPr bwMode="auto">
          <a:xfrm>
            <a:off x="1371600" y="44196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/>
              <a:t>(3 4 7 6 1 2 5)  </a:t>
            </a:r>
          </a:p>
        </p:txBody>
      </p:sp>
      <p:sp>
        <p:nvSpPr>
          <p:cNvPr id="32849" name="Rectangle 81"/>
          <p:cNvSpPr>
            <a:spLocks noChangeArrowheads="1"/>
          </p:cNvSpPr>
          <p:nvPr/>
        </p:nvSpPr>
        <p:spPr bwMode="auto">
          <a:xfrm>
            <a:off x="1371600" y="51816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/>
              <a:t>(3 4 7 6 1 2 5)  </a:t>
            </a:r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1219200" y="4114800"/>
            <a:ext cx="51555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b="0" dirty="0"/>
              <a:t>Zufälliges Einfügen </a:t>
            </a:r>
            <a:r>
              <a:rPr lang="de-DE" sz="1600" b="0" dirty="0" smtClean="0"/>
              <a:t>		</a:t>
            </a:r>
            <a:r>
              <a:rPr lang="de-DE" sz="1600" b="0" i="1" dirty="0" err="1" smtClean="0"/>
              <a:t>Displacement</a:t>
            </a:r>
            <a:r>
              <a:rPr lang="de-DE" sz="1600" b="0" i="1" dirty="0" smtClean="0"/>
              <a:t> </a:t>
            </a:r>
            <a:r>
              <a:rPr lang="de-DE" sz="1600" b="0" i="1" dirty="0"/>
              <a:t>/ Insertion</a:t>
            </a:r>
          </a:p>
        </p:txBody>
      </p:sp>
      <p:sp>
        <p:nvSpPr>
          <p:cNvPr id="32851" name="Text Box 83"/>
          <p:cNvSpPr txBox="1">
            <a:spLocks noChangeArrowheads="1"/>
          </p:cNvSpPr>
          <p:nvPr/>
        </p:nvSpPr>
        <p:spPr bwMode="auto">
          <a:xfrm>
            <a:off x="1219200" y="4876800"/>
            <a:ext cx="4889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b="0" dirty="0"/>
              <a:t>Zufälliges Vertauschen </a:t>
            </a:r>
            <a:r>
              <a:rPr lang="de-DE" sz="1600" b="0" dirty="0" smtClean="0"/>
              <a:t>	</a:t>
            </a:r>
            <a:r>
              <a:rPr lang="de-DE" sz="1600" b="0" i="1" dirty="0" err="1" smtClean="0"/>
              <a:t>Reciprocal</a:t>
            </a:r>
            <a:r>
              <a:rPr lang="de-DE" sz="1600" b="0" i="1" dirty="0" smtClean="0"/>
              <a:t> </a:t>
            </a:r>
            <a:r>
              <a:rPr lang="de-DE" sz="1600" b="0" i="1" dirty="0"/>
              <a:t>Exchange</a:t>
            </a:r>
          </a:p>
        </p:txBody>
      </p:sp>
      <p:sp>
        <p:nvSpPr>
          <p:cNvPr id="32852" name="Rectangle 84"/>
          <p:cNvSpPr>
            <a:spLocks noChangeArrowheads="1"/>
          </p:cNvSpPr>
          <p:nvPr/>
        </p:nvSpPr>
        <p:spPr bwMode="auto">
          <a:xfrm>
            <a:off x="3810000" y="51958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/>
              <a:t>(3 4 </a:t>
            </a:r>
            <a:r>
              <a:rPr lang="de-DE" b="0">
                <a:solidFill>
                  <a:srgbClr val="CC0000"/>
                </a:solidFill>
              </a:rPr>
              <a:t>2</a:t>
            </a:r>
            <a:r>
              <a:rPr lang="de-DE" b="0"/>
              <a:t> 6 1 </a:t>
            </a:r>
            <a:r>
              <a:rPr lang="de-DE" b="0">
                <a:solidFill>
                  <a:srgbClr val="CC0000"/>
                </a:solidFill>
              </a:rPr>
              <a:t>7</a:t>
            </a:r>
            <a:r>
              <a:rPr lang="de-DE" b="0"/>
              <a:t> 5)  </a:t>
            </a:r>
          </a:p>
        </p:txBody>
      </p:sp>
      <p:sp>
        <p:nvSpPr>
          <p:cNvPr id="32853" name="Rectangle 85"/>
          <p:cNvSpPr>
            <a:spLocks noChangeArrowheads="1"/>
          </p:cNvSpPr>
          <p:nvPr/>
        </p:nvSpPr>
        <p:spPr bwMode="auto">
          <a:xfrm>
            <a:off x="3810000" y="44196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/>
              <a:t>(3 4 6 1 2 </a:t>
            </a:r>
            <a:r>
              <a:rPr lang="de-DE" b="0">
                <a:solidFill>
                  <a:srgbClr val="CC0000"/>
                </a:solidFill>
              </a:rPr>
              <a:t>7</a:t>
            </a:r>
            <a:r>
              <a:rPr lang="de-DE" b="0"/>
              <a:t> 5)  </a:t>
            </a:r>
          </a:p>
        </p:txBody>
      </p:sp>
      <p:sp>
        <p:nvSpPr>
          <p:cNvPr id="32854" name="Line 86"/>
          <p:cNvSpPr>
            <a:spLocks noChangeShapeType="1"/>
          </p:cNvSpPr>
          <p:nvPr/>
        </p:nvSpPr>
        <p:spPr bwMode="auto">
          <a:xfrm>
            <a:off x="3124200" y="4648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5" name="Line 87"/>
          <p:cNvSpPr>
            <a:spLocks noChangeShapeType="1"/>
          </p:cNvSpPr>
          <p:nvPr/>
        </p:nvSpPr>
        <p:spPr bwMode="auto">
          <a:xfrm>
            <a:off x="3124200" y="5486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6" name="Rectangle 88"/>
          <p:cNvSpPr>
            <a:spLocks noChangeArrowheads="1"/>
          </p:cNvSpPr>
          <p:nvPr/>
        </p:nvSpPr>
        <p:spPr bwMode="auto">
          <a:xfrm>
            <a:off x="1371600" y="5957888"/>
            <a:ext cx="2362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/>
              <a:t>(3 4 |7 6 1| 2 5)  </a:t>
            </a:r>
          </a:p>
        </p:txBody>
      </p:sp>
      <p:sp>
        <p:nvSpPr>
          <p:cNvPr id="32857" name="Text Box 89"/>
          <p:cNvSpPr txBox="1">
            <a:spLocks noChangeArrowheads="1"/>
          </p:cNvSpPr>
          <p:nvPr/>
        </p:nvSpPr>
        <p:spPr bwMode="auto">
          <a:xfrm>
            <a:off x="1219200" y="5638800"/>
            <a:ext cx="1008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b="0"/>
              <a:t>Inversion</a:t>
            </a:r>
          </a:p>
        </p:txBody>
      </p:sp>
      <p:sp>
        <p:nvSpPr>
          <p:cNvPr id="32858" name="Rectangle 90"/>
          <p:cNvSpPr>
            <a:spLocks noChangeArrowheads="1"/>
          </p:cNvSpPr>
          <p:nvPr/>
        </p:nvSpPr>
        <p:spPr bwMode="auto">
          <a:xfrm>
            <a:off x="3810000" y="59436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/>
              <a:t>(3 4 </a:t>
            </a:r>
            <a:r>
              <a:rPr lang="de-DE" b="0">
                <a:solidFill>
                  <a:srgbClr val="CC0000"/>
                </a:solidFill>
              </a:rPr>
              <a:t>1 6 7</a:t>
            </a:r>
            <a:r>
              <a:rPr lang="de-DE" b="0"/>
              <a:t> 2 5)  </a:t>
            </a:r>
          </a:p>
        </p:txBody>
      </p:sp>
      <p:sp>
        <p:nvSpPr>
          <p:cNvPr id="32859" name="Line 91"/>
          <p:cNvSpPr>
            <a:spLocks noChangeShapeType="1"/>
          </p:cNvSpPr>
          <p:nvPr/>
        </p:nvSpPr>
        <p:spPr bwMode="auto">
          <a:xfrm>
            <a:off x="3124200" y="6172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1" name="Text Box 93"/>
          <p:cNvSpPr txBox="1">
            <a:spLocks noChangeArrowheads="1"/>
          </p:cNvSpPr>
          <p:nvPr/>
        </p:nvSpPr>
        <p:spPr bwMode="auto">
          <a:xfrm>
            <a:off x="1219200" y="3605213"/>
            <a:ext cx="3052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b="0" u="sng" dirty="0" err="1"/>
              <a:t>Problemangepaßte</a:t>
            </a:r>
            <a:r>
              <a:rPr lang="de-DE" sz="1600" b="0" u="sng" dirty="0"/>
              <a:t> Operatoren:</a:t>
            </a:r>
          </a:p>
        </p:txBody>
      </p:sp>
      <p:sp>
        <p:nvSpPr>
          <p:cNvPr id="32887" name="Rectangle 11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Pfad Repräsentation</a:t>
            </a:r>
          </a:p>
        </p:txBody>
      </p:sp>
      <p:sp>
        <p:nvSpPr>
          <p:cNvPr id="82" name="Rectangle 75"/>
          <p:cNvSpPr>
            <a:spLocks noChangeArrowheads="1"/>
          </p:cNvSpPr>
          <p:nvPr/>
        </p:nvSpPr>
        <p:spPr bwMode="auto">
          <a:xfrm>
            <a:off x="761999" y="1447800"/>
            <a:ext cx="7160401" cy="1905000"/>
          </a:xfrm>
          <a:prstGeom prst="rect">
            <a:avLst/>
          </a:prstGeom>
          <a:solidFill>
            <a:srgbClr val="5F5F5F">
              <a:alpha val="17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555517" y="2141538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 dirty="0"/>
              <a:t>(3 4 7 6 1 2 5)  </a:t>
            </a:r>
          </a:p>
        </p:txBody>
      </p:sp>
      <p:grpSp>
        <p:nvGrpSpPr>
          <p:cNvPr id="85" name="Group 92"/>
          <p:cNvGrpSpPr>
            <a:grpSpLocks/>
          </p:cNvGrpSpPr>
          <p:nvPr/>
        </p:nvGrpSpPr>
        <p:grpSpPr bwMode="auto">
          <a:xfrm>
            <a:off x="4565650" y="1371600"/>
            <a:ext cx="2444750" cy="1966913"/>
            <a:chOff x="480" y="1488"/>
            <a:chExt cx="1540" cy="1239"/>
          </a:xfrm>
        </p:grpSpPr>
        <p:sp>
          <p:nvSpPr>
            <p:cNvPr id="86" name="Line 26"/>
            <p:cNvSpPr>
              <a:spLocks noChangeShapeType="1"/>
            </p:cNvSpPr>
            <p:nvPr/>
          </p:nvSpPr>
          <p:spPr bwMode="auto">
            <a:xfrm flipH="1">
              <a:off x="672" y="1728"/>
              <a:ext cx="2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2" y="2208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29"/>
            <p:cNvSpPr>
              <a:spLocks noChangeShapeType="1"/>
            </p:cNvSpPr>
            <p:nvPr/>
          </p:nvSpPr>
          <p:spPr bwMode="auto">
            <a:xfrm flipV="1">
              <a:off x="1008" y="2112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30"/>
            <p:cNvSpPr>
              <a:spLocks noChangeShapeType="1"/>
            </p:cNvSpPr>
            <p:nvPr/>
          </p:nvSpPr>
          <p:spPr bwMode="auto">
            <a:xfrm>
              <a:off x="1344" y="2114"/>
              <a:ext cx="43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31"/>
            <p:cNvSpPr>
              <a:spLocks noChangeShapeType="1"/>
            </p:cNvSpPr>
            <p:nvPr/>
          </p:nvSpPr>
          <p:spPr bwMode="auto">
            <a:xfrm flipH="1" flipV="1">
              <a:off x="1485" y="187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32"/>
            <p:cNvSpPr>
              <a:spLocks noChangeShapeType="1"/>
            </p:cNvSpPr>
            <p:nvPr/>
          </p:nvSpPr>
          <p:spPr bwMode="auto">
            <a:xfrm flipH="1">
              <a:off x="1344" y="1872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33"/>
            <p:cNvSpPr>
              <a:spLocks noChangeShapeType="1"/>
            </p:cNvSpPr>
            <p:nvPr/>
          </p:nvSpPr>
          <p:spPr bwMode="auto">
            <a:xfrm flipH="1" flipV="1">
              <a:off x="960" y="1728"/>
              <a:ext cx="384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Oval 34"/>
            <p:cNvSpPr>
              <a:spLocks noChangeArrowheads="1"/>
            </p:cNvSpPr>
            <p:nvPr/>
          </p:nvSpPr>
          <p:spPr bwMode="auto">
            <a:xfrm>
              <a:off x="983" y="2472"/>
              <a:ext cx="48" cy="48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35"/>
            <p:cNvSpPr>
              <a:spLocks noChangeArrowheads="1"/>
            </p:cNvSpPr>
            <p:nvPr/>
          </p:nvSpPr>
          <p:spPr bwMode="auto">
            <a:xfrm>
              <a:off x="1461" y="1853"/>
              <a:ext cx="48" cy="48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36"/>
            <p:cNvSpPr>
              <a:spLocks noChangeArrowheads="1"/>
            </p:cNvSpPr>
            <p:nvPr/>
          </p:nvSpPr>
          <p:spPr bwMode="auto">
            <a:xfrm>
              <a:off x="1749" y="2137"/>
              <a:ext cx="48" cy="48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37"/>
            <p:cNvSpPr>
              <a:spLocks noChangeArrowheads="1"/>
            </p:cNvSpPr>
            <p:nvPr/>
          </p:nvSpPr>
          <p:spPr bwMode="auto">
            <a:xfrm>
              <a:off x="1320" y="2091"/>
              <a:ext cx="48" cy="48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38"/>
            <p:cNvSpPr>
              <a:spLocks noChangeArrowheads="1"/>
            </p:cNvSpPr>
            <p:nvPr/>
          </p:nvSpPr>
          <p:spPr bwMode="auto">
            <a:xfrm>
              <a:off x="1318" y="2422"/>
              <a:ext cx="48" cy="48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39"/>
            <p:cNvSpPr>
              <a:spLocks noChangeArrowheads="1"/>
            </p:cNvSpPr>
            <p:nvPr/>
          </p:nvSpPr>
          <p:spPr bwMode="auto">
            <a:xfrm>
              <a:off x="649" y="2182"/>
              <a:ext cx="48" cy="48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40"/>
            <p:cNvSpPr>
              <a:spLocks noChangeArrowheads="1"/>
            </p:cNvSpPr>
            <p:nvPr/>
          </p:nvSpPr>
          <p:spPr bwMode="auto">
            <a:xfrm>
              <a:off x="937" y="1705"/>
              <a:ext cx="48" cy="48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Text Box 41"/>
            <p:cNvSpPr txBox="1">
              <a:spLocks noChangeArrowheads="1"/>
            </p:cNvSpPr>
            <p:nvPr/>
          </p:nvSpPr>
          <p:spPr bwMode="auto">
            <a:xfrm>
              <a:off x="1440" y="16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b="0"/>
                <a:t>4</a:t>
              </a:r>
            </a:p>
          </p:txBody>
        </p:sp>
        <p:sp>
          <p:nvSpPr>
            <p:cNvPr id="101" name="Text Box 42"/>
            <p:cNvSpPr txBox="1">
              <a:spLocks noChangeArrowheads="1"/>
            </p:cNvSpPr>
            <p:nvPr/>
          </p:nvSpPr>
          <p:spPr bwMode="auto">
            <a:xfrm>
              <a:off x="1344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b="0"/>
                <a:t>3</a:t>
              </a:r>
            </a:p>
          </p:txBody>
        </p:sp>
        <p:sp>
          <p:nvSpPr>
            <p:cNvPr id="102" name="Text Box 43"/>
            <p:cNvSpPr txBox="1">
              <a:spLocks noChangeArrowheads="1"/>
            </p:cNvSpPr>
            <p:nvPr/>
          </p:nvSpPr>
          <p:spPr bwMode="auto">
            <a:xfrm>
              <a:off x="864" y="148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b="0"/>
                <a:t>5</a:t>
              </a:r>
            </a:p>
          </p:txBody>
        </p:sp>
        <p:sp>
          <p:nvSpPr>
            <p:cNvPr id="103" name="Text Box 44"/>
            <p:cNvSpPr txBox="1">
              <a:spLocks noChangeArrowheads="1"/>
            </p:cNvSpPr>
            <p:nvPr/>
          </p:nvSpPr>
          <p:spPr bwMode="auto">
            <a:xfrm>
              <a:off x="480" y="21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b="0"/>
                <a:t>2</a:t>
              </a:r>
            </a:p>
          </p:txBody>
        </p:sp>
        <p:sp>
          <p:nvSpPr>
            <p:cNvPr id="104" name="Text Box 45"/>
            <p:cNvSpPr txBox="1">
              <a:spLocks noChangeArrowheads="1"/>
            </p:cNvSpPr>
            <p:nvPr/>
          </p:nvSpPr>
          <p:spPr bwMode="auto">
            <a:xfrm>
              <a:off x="912" y="249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b="0"/>
                <a:t>1</a:t>
              </a:r>
            </a:p>
          </p:txBody>
        </p:sp>
        <p:sp>
          <p:nvSpPr>
            <p:cNvPr id="105" name="Text Box 47"/>
            <p:cNvSpPr txBox="1">
              <a:spLocks noChangeArrowheads="1"/>
            </p:cNvSpPr>
            <p:nvPr/>
          </p:nvSpPr>
          <p:spPr bwMode="auto">
            <a:xfrm>
              <a:off x="1248" y="192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b="0"/>
                <a:t>6</a:t>
              </a:r>
            </a:p>
          </p:txBody>
        </p:sp>
        <p:sp>
          <p:nvSpPr>
            <p:cNvPr id="106" name="Text Box 48"/>
            <p:cNvSpPr txBox="1">
              <a:spLocks noChangeArrowheads="1"/>
            </p:cNvSpPr>
            <p:nvPr/>
          </p:nvSpPr>
          <p:spPr bwMode="auto">
            <a:xfrm>
              <a:off x="1824" y="206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b="0"/>
                <a:t>7</a:t>
              </a:r>
            </a:p>
          </p:txBody>
        </p:sp>
      </p:grpSp>
      <p:sp>
        <p:nvSpPr>
          <p:cNvPr id="107" name="Rectangle 49"/>
          <p:cNvSpPr>
            <a:spLocks noChangeArrowheads="1"/>
          </p:cNvSpPr>
          <p:nvPr/>
        </p:nvSpPr>
        <p:spPr bwMode="auto">
          <a:xfrm>
            <a:off x="1447800" y="25908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 dirty="0"/>
              <a:t>Tour 3-4-7-6-1-2-5</a:t>
            </a:r>
          </a:p>
        </p:txBody>
      </p:sp>
      <p:sp>
        <p:nvSpPr>
          <p:cNvPr id="108" name="Text Box 77"/>
          <p:cNvSpPr txBox="1">
            <a:spLocks noChangeArrowheads="1"/>
          </p:cNvSpPr>
          <p:nvPr/>
        </p:nvSpPr>
        <p:spPr bwMode="auto">
          <a:xfrm>
            <a:off x="1066800" y="1600200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 dirty="0"/>
              <a:t>Beispiel: </a:t>
            </a:r>
          </a:p>
        </p:txBody>
      </p:sp>
      <p:sp>
        <p:nvSpPr>
          <p:cNvPr id="109" name="Text Box 82"/>
          <p:cNvSpPr txBox="1">
            <a:spLocks noChangeArrowheads="1"/>
          </p:cNvSpPr>
          <p:nvPr/>
        </p:nvSpPr>
        <p:spPr bwMode="auto">
          <a:xfrm>
            <a:off x="1490662" y="2133600"/>
            <a:ext cx="112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 dirty="0" smtClean="0"/>
              <a:t>Genotyp:</a:t>
            </a:r>
            <a:endParaRPr lang="de-DE" b="0" i="1" dirty="0"/>
          </a:p>
        </p:txBody>
      </p:sp>
    </p:spTree>
    <p:extLst>
      <p:ext uri="{BB962C8B-B14F-4D97-AF65-F5344CB8AC3E}">
        <p14:creationId xmlns:p14="http://schemas.microsoft.com/office/powerpoint/2010/main" val="11077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3276600"/>
            <a:ext cx="548640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de-DE" sz="1600" b="0"/>
              <a:t>zwei zufällige Crossoverpunkte wählen</a:t>
            </a:r>
          </a:p>
          <a:p>
            <a:pPr marL="342900" indent="-342900">
              <a:buFontTx/>
              <a:buAutoNum type="arabicPeriod"/>
            </a:pPr>
            <a:endParaRPr lang="de-DE" sz="1600" b="0"/>
          </a:p>
          <a:p>
            <a:pPr marL="342900" indent="-342900">
              <a:buFontTx/>
              <a:buAutoNum type="arabicPeriod"/>
            </a:pPr>
            <a:r>
              <a:rPr lang="de-DE" sz="1600" b="0"/>
              <a:t>Werte zwischen den Punkten vertauschen</a:t>
            </a:r>
          </a:p>
          <a:p>
            <a:pPr marL="342900" indent="-342900">
              <a:buFontTx/>
              <a:buAutoNum type="arabicPeriod"/>
            </a:pPr>
            <a:endParaRPr lang="de-DE" sz="1600" b="0"/>
          </a:p>
          <a:p>
            <a:pPr marL="342900" indent="-342900">
              <a:buFontTx/>
              <a:buAutoNum type="arabicPeriod"/>
            </a:pPr>
            <a:r>
              <a:rPr lang="de-DE" sz="1600" b="0"/>
              <a:t>Städte links und rechts der Crossoverpunkte wieder an ihrer Originalposition einfügen, sofern sie die Gültigkeit der Darstellung nicht verletzen</a:t>
            </a:r>
          </a:p>
          <a:p>
            <a:pPr marL="342900" indent="-342900">
              <a:buFontTx/>
              <a:buAutoNum type="arabicPeriod"/>
            </a:pPr>
            <a:endParaRPr lang="de-DE" sz="1600" b="0"/>
          </a:p>
          <a:p>
            <a:pPr marL="342900" indent="-342900">
              <a:buFontTx/>
              <a:buAutoNum type="arabicPeriod"/>
            </a:pPr>
            <a:r>
              <a:rPr lang="de-DE" sz="1600" b="0"/>
              <a:t>Sollte dies aber der Fall sein: statt dessen den Wert einfügen, der vor der Crossover Operation an der Stelle stand, an der nun der gleiche Wert steht wie der, der eingetragen werden soll.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62000" y="1371600"/>
            <a:ext cx="7543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5425" indent="-163513">
              <a:buClr>
                <a:srgbClr val="CC0000"/>
              </a:buClr>
              <a:buSzPct val="110000"/>
              <a:buFont typeface="Wingdings" pitchFamily="2" charset="2"/>
              <a:buChar char="§"/>
              <a:tabLst>
                <a:tab pos="225425" algn="l"/>
              </a:tabLst>
            </a:pPr>
            <a:r>
              <a:rPr lang="de-DE" b="0"/>
              <a:t>Teiltour aus einem Elternteil übernommen </a:t>
            </a:r>
          </a:p>
          <a:p>
            <a:pPr marL="225425" indent="-163513">
              <a:buClr>
                <a:srgbClr val="CC0000"/>
              </a:buClr>
              <a:buSzPct val="110000"/>
              <a:buFont typeface="Wingdings" pitchFamily="2" charset="2"/>
              <a:buChar char="§"/>
              <a:tabLst>
                <a:tab pos="225425" algn="l"/>
              </a:tabLst>
            </a:pPr>
            <a:r>
              <a:rPr lang="de-DE" b="0"/>
              <a:t>versuchen die Reihenfolge und Position möglichst vieler Städte aus dem anderen Elternteil zu erhalten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Idee</a:t>
            </a:r>
            <a:r>
              <a:rPr lang="de-DE" b="0"/>
              <a:t>: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27050" y="2895600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Algorithmus</a:t>
            </a:r>
            <a:endParaRPr lang="de-DE" b="0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324600" y="29718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 dirty="0"/>
              <a:t>p1 = (1 4 |6 7 5 3| 2) </a:t>
            </a:r>
          </a:p>
          <a:p>
            <a:r>
              <a:rPr lang="de-DE" b="0" dirty="0"/>
              <a:t>p2 = (5 2 |7 6 4 3| 1)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6324600" y="3657600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/>
              <a:t>o1 = (x x |7 6 4 3| x)</a:t>
            </a:r>
          </a:p>
          <a:p>
            <a:r>
              <a:rPr lang="de-DE" b="0"/>
              <a:t>o2 = (x x |6 7 5 3| x)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6324600" y="43434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/>
              <a:t>o1 = (1 x |7 6 4 3| 2)</a:t>
            </a:r>
          </a:p>
          <a:p>
            <a:r>
              <a:rPr lang="de-DE" b="0"/>
              <a:t>o2 = (x 2 |6 7 5 3| 1)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324600" y="54102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/>
              <a:t>o1 = (1 5 7 6 4 3 2)</a:t>
            </a:r>
          </a:p>
          <a:p>
            <a:r>
              <a:rPr lang="de-DE" b="0"/>
              <a:t>o2 = (4 2 6 7 5 3 1)</a:t>
            </a:r>
          </a:p>
        </p:txBody>
      </p:sp>
      <p:sp>
        <p:nvSpPr>
          <p:cNvPr id="25616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Partially Matched Crossover (PMX)</a:t>
            </a:r>
          </a:p>
        </p:txBody>
      </p:sp>
      <p:sp>
        <p:nvSpPr>
          <p:cNvPr id="12" name="Rectangle 75"/>
          <p:cNvSpPr>
            <a:spLocks noChangeArrowheads="1"/>
          </p:cNvSpPr>
          <p:nvPr/>
        </p:nvSpPr>
        <p:spPr bwMode="auto">
          <a:xfrm>
            <a:off x="357174" y="838200"/>
            <a:ext cx="8341501" cy="1905000"/>
          </a:xfrm>
          <a:prstGeom prst="rect">
            <a:avLst/>
          </a:prstGeom>
          <a:solidFill>
            <a:srgbClr val="5F5F5F">
              <a:alpha val="17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9" name="Rectangle 3"/>
          <p:cNvSpPr>
            <a:spLocks noChangeArrowheads="1"/>
          </p:cNvSpPr>
          <p:nvPr/>
        </p:nvSpPr>
        <p:spPr bwMode="auto">
          <a:xfrm>
            <a:off x="685800" y="1143000"/>
            <a:ext cx="7772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de-DE" b="0" dirty="0"/>
              <a:t>Kodierung durch Liste natürlicher Zahlen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b="0" dirty="0"/>
              <a:t>Das Chromosom repräsentiert eine Tour unter Zunahme einer sortierten Referenzliste </a:t>
            </a:r>
            <a:r>
              <a:rPr lang="de-DE" b="0" dirty="0" smtClean="0"/>
              <a:t>C</a:t>
            </a:r>
            <a:endParaRPr lang="de-DE" b="0" dirty="0"/>
          </a:p>
        </p:txBody>
      </p:sp>
      <p:sp>
        <p:nvSpPr>
          <p:cNvPr id="38810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Ordinal Representation</a:t>
            </a:r>
          </a:p>
        </p:txBody>
      </p:sp>
      <p:sp>
        <p:nvSpPr>
          <p:cNvPr id="388101" name="Rectangle 5"/>
          <p:cNvSpPr>
            <a:spLocks noChangeArrowheads="1"/>
          </p:cNvSpPr>
          <p:nvPr/>
        </p:nvSpPr>
        <p:spPr bwMode="auto">
          <a:xfrm>
            <a:off x="1066800" y="4953000"/>
            <a:ext cx="45720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b="0"/>
          </a:p>
          <a:p>
            <a:r>
              <a:rPr lang="de-DE" b="0"/>
              <a:t>(Die letzte Zahl ist immer 1, da C zu diesem Zeitpunkt nur noch 1 Element enthält.)</a:t>
            </a:r>
          </a:p>
          <a:p>
            <a:pPr>
              <a:spcBef>
                <a:spcPct val="50000"/>
              </a:spcBef>
            </a:pPr>
            <a:endParaRPr lang="de-DE" b="0"/>
          </a:p>
        </p:txBody>
      </p:sp>
      <p:sp>
        <p:nvSpPr>
          <p:cNvPr id="388102" name="Rectangle 6"/>
          <p:cNvSpPr>
            <a:spLocks noChangeArrowheads="1"/>
          </p:cNvSpPr>
          <p:nvPr/>
        </p:nvSpPr>
        <p:spPr bwMode="auto">
          <a:xfrm>
            <a:off x="1524000" y="3886200"/>
            <a:ext cx="31845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 dirty="0"/>
              <a:t>Nehme das zweite Element in C als ersten </a:t>
            </a:r>
            <a:r>
              <a:rPr lang="de-DE" b="0" dirty="0" err="1"/>
              <a:t>Wegpunkt</a:t>
            </a:r>
            <a:r>
              <a:rPr lang="de-DE" b="0" dirty="0"/>
              <a:t> und lösche es aus C</a:t>
            </a:r>
            <a:endParaRPr lang="de-DE" dirty="0"/>
          </a:p>
        </p:txBody>
      </p:sp>
      <p:sp>
        <p:nvSpPr>
          <p:cNvPr id="388103" name="Rectangle 7"/>
          <p:cNvSpPr>
            <a:spLocks noChangeArrowheads="1"/>
          </p:cNvSpPr>
          <p:nvPr/>
        </p:nvSpPr>
        <p:spPr bwMode="auto">
          <a:xfrm>
            <a:off x="990600" y="2895600"/>
            <a:ext cx="48013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0" dirty="0"/>
              <a:t>(2 3 1 4 1 2 1) </a:t>
            </a:r>
            <a:r>
              <a:rPr lang="de-DE" sz="1600" b="0" dirty="0" smtClean="0"/>
              <a:t>(</a:t>
            </a:r>
            <a:r>
              <a:rPr lang="de-DE" sz="1600" b="0" dirty="0"/>
              <a:t>G</a:t>
            </a:r>
            <a:r>
              <a:rPr lang="de-DE" sz="1600" b="0" dirty="0" smtClean="0"/>
              <a:t>enotyp)</a:t>
            </a:r>
            <a:r>
              <a:rPr lang="de-DE" sz="2400" b="0" dirty="0"/>
              <a:t>		</a:t>
            </a:r>
          </a:p>
        </p:txBody>
      </p:sp>
      <p:sp>
        <p:nvSpPr>
          <p:cNvPr id="388104" name="Line 8"/>
          <p:cNvSpPr>
            <a:spLocks noChangeShapeType="1"/>
          </p:cNvSpPr>
          <p:nvPr/>
        </p:nvSpPr>
        <p:spPr bwMode="auto">
          <a:xfrm flipH="1" flipV="1">
            <a:off x="1295400" y="3357265"/>
            <a:ext cx="304800" cy="52893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5" name="Rectangle 9"/>
          <p:cNvSpPr>
            <a:spLocks noChangeArrowheads="1"/>
          </p:cNvSpPr>
          <p:nvPr/>
        </p:nvSpPr>
        <p:spPr bwMode="auto">
          <a:xfrm>
            <a:off x="1008062" y="2362200"/>
            <a:ext cx="2563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0"/>
              <a:t>C= (1 2 3 4 5 6 7)</a:t>
            </a:r>
            <a:endParaRPr lang="de-DE" sz="2400"/>
          </a:p>
        </p:txBody>
      </p:sp>
      <p:sp>
        <p:nvSpPr>
          <p:cNvPr id="388107" name="Rectangle 11"/>
          <p:cNvSpPr>
            <a:spLocks noChangeArrowheads="1"/>
          </p:cNvSpPr>
          <p:nvPr/>
        </p:nvSpPr>
        <p:spPr bwMode="auto">
          <a:xfrm>
            <a:off x="5257800" y="2971800"/>
            <a:ext cx="2778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0" dirty="0"/>
              <a:t>Tour 2-4-1-7-3-6-5.</a:t>
            </a:r>
          </a:p>
        </p:txBody>
      </p:sp>
      <p:sp>
        <p:nvSpPr>
          <p:cNvPr id="388108" name="AutoShape 12"/>
          <p:cNvSpPr>
            <a:spLocks noChangeArrowheads="1"/>
          </p:cNvSpPr>
          <p:nvPr/>
        </p:nvSpPr>
        <p:spPr bwMode="auto">
          <a:xfrm>
            <a:off x="4114800" y="289560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90" name="Rectangle 14"/>
          <p:cNvSpPr>
            <a:spLocks noChangeArrowheads="1"/>
          </p:cNvSpPr>
          <p:nvPr/>
        </p:nvSpPr>
        <p:spPr bwMode="auto">
          <a:xfrm>
            <a:off x="6686550" y="2133600"/>
            <a:ext cx="885825" cy="14478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762000" y="1981200"/>
            <a:ext cx="7391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Ordinal Representation</a:t>
            </a:r>
          </a:p>
        </p:txBody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990600" y="1143000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i="1">
                <a:solidFill>
                  <a:schemeClr val="tx2"/>
                </a:solidFill>
              </a:rPr>
              <a:t>Vorteil:</a:t>
            </a:r>
          </a:p>
        </p:txBody>
      </p:sp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3048000" y="2116138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/>
              <a:t>p1 = (</a:t>
            </a:r>
            <a:r>
              <a:rPr lang="de-DE" b="0">
                <a:solidFill>
                  <a:schemeClr val="accent2"/>
                </a:solidFill>
              </a:rPr>
              <a:t>2 3 1</a:t>
            </a:r>
            <a:r>
              <a:rPr lang="de-DE" b="0"/>
              <a:t> | </a:t>
            </a:r>
            <a:r>
              <a:rPr lang="de-DE" b="0">
                <a:solidFill>
                  <a:srgbClr val="CC0000"/>
                </a:solidFill>
              </a:rPr>
              <a:t>4 1 2 1</a:t>
            </a:r>
            <a:r>
              <a:rPr lang="de-DE" b="0"/>
              <a:t>) und</a:t>
            </a:r>
          </a:p>
          <a:p>
            <a:r>
              <a:rPr lang="de-DE" b="0"/>
              <a:t>p2 = (6 4 5 | </a:t>
            </a:r>
            <a:r>
              <a:rPr lang="de-DE" b="0">
                <a:solidFill>
                  <a:srgbClr val="006600"/>
                </a:solidFill>
              </a:rPr>
              <a:t>2 3 1 1</a:t>
            </a:r>
            <a:r>
              <a:rPr lang="de-DE" b="0"/>
              <a:t>) </a:t>
            </a:r>
          </a:p>
        </p:txBody>
      </p:sp>
      <p:sp>
        <p:nvSpPr>
          <p:cNvPr id="357382" name="Rectangle 6"/>
          <p:cNvSpPr>
            <a:spLocks noChangeArrowheads="1"/>
          </p:cNvSpPr>
          <p:nvPr/>
        </p:nvSpPr>
        <p:spPr bwMode="auto">
          <a:xfrm>
            <a:off x="3048000" y="2878138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0"/>
              <a:t>o1 = (</a:t>
            </a:r>
            <a:r>
              <a:rPr lang="de-DE" b="0">
                <a:solidFill>
                  <a:schemeClr val="accent2"/>
                </a:solidFill>
              </a:rPr>
              <a:t>2 3 1</a:t>
            </a:r>
            <a:r>
              <a:rPr lang="de-DE" b="0"/>
              <a:t> </a:t>
            </a:r>
            <a:r>
              <a:rPr lang="de-DE" b="0">
                <a:solidFill>
                  <a:srgbClr val="006600"/>
                </a:solidFill>
              </a:rPr>
              <a:t>2 3 1 1</a:t>
            </a:r>
            <a:r>
              <a:rPr lang="de-DE" b="0"/>
              <a:t>) </a:t>
            </a:r>
          </a:p>
          <a:p>
            <a:r>
              <a:rPr lang="de-DE" b="0"/>
              <a:t>o2 = (6 4 5 </a:t>
            </a:r>
            <a:r>
              <a:rPr lang="de-DE" b="0">
                <a:solidFill>
                  <a:srgbClr val="CC0000"/>
                </a:solidFill>
              </a:rPr>
              <a:t>4 1 2 1</a:t>
            </a:r>
            <a:r>
              <a:rPr lang="de-DE" b="0"/>
              <a:t>)</a:t>
            </a:r>
          </a:p>
        </p:txBody>
      </p:sp>
      <p:sp>
        <p:nvSpPr>
          <p:cNvPr id="357383" name="Rectangle 7"/>
          <p:cNvSpPr>
            <a:spLocks noChangeArrowheads="1"/>
          </p:cNvSpPr>
          <p:nvPr/>
        </p:nvSpPr>
        <p:spPr bwMode="auto">
          <a:xfrm>
            <a:off x="6013450" y="287813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>
                <a:solidFill>
                  <a:schemeClr val="accent2"/>
                </a:solidFill>
              </a:rPr>
              <a:t>2-4-1</a:t>
            </a:r>
            <a:r>
              <a:rPr lang="de-DE" b="0"/>
              <a:t>-5-7-3-6</a:t>
            </a:r>
          </a:p>
        </p:txBody>
      </p:sp>
      <p:sp>
        <p:nvSpPr>
          <p:cNvPr id="357384" name="Rectangle 8"/>
          <p:cNvSpPr>
            <a:spLocks noChangeArrowheads="1"/>
          </p:cNvSpPr>
          <p:nvPr/>
        </p:nvSpPr>
        <p:spPr bwMode="auto">
          <a:xfrm>
            <a:off x="6013450" y="318293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6-4-7-5-1-3-2</a:t>
            </a:r>
          </a:p>
        </p:txBody>
      </p:sp>
      <p:sp>
        <p:nvSpPr>
          <p:cNvPr id="357385" name="Rectangle 9"/>
          <p:cNvSpPr>
            <a:spLocks noChangeArrowheads="1"/>
          </p:cNvSpPr>
          <p:nvPr/>
        </p:nvSpPr>
        <p:spPr bwMode="auto">
          <a:xfrm>
            <a:off x="1066800" y="3792538"/>
            <a:ext cx="68580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1143000" algn="l"/>
              </a:tabLst>
            </a:pPr>
            <a:r>
              <a:rPr lang="de-DE" i="1" dirty="0">
                <a:solidFill>
                  <a:schemeClr val="tx2"/>
                </a:solidFill>
              </a:rPr>
              <a:t>Nachteil:</a:t>
            </a:r>
            <a:r>
              <a:rPr lang="de-DE" b="0" dirty="0"/>
              <a:t> 	</a:t>
            </a:r>
            <a:r>
              <a:rPr lang="de-DE" b="0" dirty="0" smtClean="0"/>
              <a:t>Teil-Weg </a:t>
            </a:r>
            <a:r>
              <a:rPr lang="de-DE" b="0" dirty="0"/>
              <a:t>linksseitig des Crossover Punktes </a:t>
            </a:r>
            <a:br>
              <a:rPr lang="de-DE" b="0" dirty="0"/>
            </a:br>
            <a:r>
              <a:rPr lang="de-DE" b="0" dirty="0"/>
              <a:t>	wird nicht verändert. </a:t>
            </a:r>
          </a:p>
          <a:p>
            <a:pPr>
              <a:tabLst>
                <a:tab pos="1143000" algn="l"/>
              </a:tabLst>
            </a:pPr>
            <a:r>
              <a:rPr lang="de-DE" b="0" dirty="0"/>
              <a:t>	Die rechte Seite wird stark verändert.</a:t>
            </a:r>
          </a:p>
          <a:p>
            <a:pPr>
              <a:tabLst>
                <a:tab pos="1143000" algn="l"/>
              </a:tabLst>
            </a:pPr>
            <a:endParaRPr lang="de-DE" b="0" dirty="0"/>
          </a:p>
          <a:p>
            <a:pPr>
              <a:tabLst>
                <a:tab pos="1143000" algn="l"/>
              </a:tabLst>
            </a:pPr>
            <a:endParaRPr lang="de-DE" b="0" dirty="0"/>
          </a:p>
          <a:p>
            <a:pPr>
              <a:tabLst>
                <a:tab pos="1143000" algn="l"/>
              </a:tabLst>
            </a:pPr>
            <a:r>
              <a:rPr lang="de-DE" b="0" dirty="0"/>
              <a:t>Mutation ist möglich, indem z.B. einzelne Werte im Rahmen des für ihre Position gültigen Wertebereiches verändert werden.</a:t>
            </a:r>
          </a:p>
        </p:txBody>
      </p:sp>
      <p:sp>
        <p:nvSpPr>
          <p:cNvPr id="357386" name="Rectangle 10"/>
          <p:cNvSpPr>
            <a:spLocks noChangeArrowheads="1"/>
          </p:cNvSpPr>
          <p:nvPr/>
        </p:nvSpPr>
        <p:spPr bwMode="auto">
          <a:xfrm>
            <a:off x="2057400" y="1143000"/>
            <a:ext cx="358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 dirty="0"/>
              <a:t>klassische Crossover funktioniert!</a:t>
            </a:r>
          </a:p>
          <a:p>
            <a:r>
              <a:rPr lang="de-DE" b="0" dirty="0"/>
              <a:t>keine ungültigen Routen</a:t>
            </a:r>
          </a:p>
        </p:txBody>
      </p:sp>
      <p:sp>
        <p:nvSpPr>
          <p:cNvPr id="357387" name="Rectangle 11"/>
          <p:cNvSpPr>
            <a:spLocks noChangeArrowheads="1"/>
          </p:cNvSpPr>
          <p:nvPr/>
        </p:nvSpPr>
        <p:spPr bwMode="auto">
          <a:xfrm>
            <a:off x="990600" y="2116138"/>
            <a:ext cx="182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 i="1"/>
              <a:t>Beispiel für n=7:</a:t>
            </a:r>
          </a:p>
        </p:txBody>
      </p:sp>
      <p:sp>
        <p:nvSpPr>
          <p:cNvPr id="357388" name="Rectangle 12"/>
          <p:cNvSpPr>
            <a:spLocks noChangeArrowheads="1"/>
          </p:cNvSpPr>
          <p:nvPr/>
        </p:nvSpPr>
        <p:spPr bwMode="auto">
          <a:xfrm>
            <a:off x="6019800" y="214788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>
                <a:solidFill>
                  <a:schemeClr val="accent2"/>
                </a:solidFill>
              </a:rPr>
              <a:t>2-4-1</a:t>
            </a:r>
            <a:r>
              <a:rPr lang="de-DE" b="0"/>
              <a:t>-7-3-6-5</a:t>
            </a:r>
            <a:endParaRPr lang="en-US" b="0"/>
          </a:p>
        </p:txBody>
      </p:sp>
      <p:sp>
        <p:nvSpPr>
          <p:cNvPr id="357389" name="Rectangle 13"/>
          <p:cNvSpPr>
            <a:spLocks noChangeArrowheads="1"/>
          </p:cNvSpPr>
          <p:nvPr/>
        </p:nvSpPr>
        <p:spPr bwMode="auto">
          <a:xfrm>
            <a:off x="6019800" y="2452688"/>
            <a:ext cx="159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6-4-7-2-5-1-3 </a:t>
            </a:r>
            <a:endParaRPr lang="en-US" b="0"/>
          </a:p>
        </p:txBody>
      </p:sp>
      <p:sp>
        <p:nvSpPr>
          <p:cNvPr id="357391" name="Rectangle 15"/>
          <p:cNvSpPr>
            <a:spLocks noChangeArrowheads="1"/>
          </p:cNvSpPr>
          <p:nvPr/>
        </p:nvSpPr>
        <p:spPr bwMode="auto">
          <a:xfrm>
            <a:off x="1031875" y="2387600"/>
            <a:ext cx="177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b="0"/>
              <a:t>C= (1 2 3 4 5 6 7)</a:t>
            </a:r>
            <a:endParaRPr lang="de-DE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762000" y="3429000"/>
            <a:ext cx="6248400" cy="21336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Qualitätsfunktion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09600" y="1143000"/>
            <a:ext cx="3532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M</a:t>
            </a:r>
            <a:r>
              <a:rPr lang="de-DE" b="0" baseline="-25000"/>
              <a:t>ij </a:t>
            </a:r>
            <a:r>
              <a:rPr lang="de-DE" b="0"/>
              <a:t>: Distanz von Stadt </a:t>
            </a:r>
            <a:r>
              <a:rPr lang="de-DE" b="0" i="1"/>
              <a:t>i</a:t>
            </a:r>
            <a:r>
              <a:rPr lang="de-DE" b="0"/>
              <a:t> zu Stadt </a:t>
            </a:r>
            <a:r>
              <a:rPr lang="de-DE" b="0" i="1"/>
              <a:t>j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609600" y="1600200"/>
            <a:ext cx="1692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M</a:t>
            </a:r>
            <a:r>
              <a:rPr lang="de-DE" b="0" baseline="-25000"/>
              <a:t>ii</a:t>
            </a:r>
            <a:r>
              <a:rPr lang="de-DE" b="0"/>
              <a:t> = 0 für alle i</a:t>
            </a:r>
          </a:p>
          <a:p>
            <a:endParaRPr lang="de-DE" b="0"/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1676400" y="4038600"/>
          <a:ext cx="50292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Equation" r:id="rId4" imgW="1879560" imgH="431640" progId="Equation.3">
                  <p:embed/>
                </p:oleObj>
              </mc:Choice>
              <mc:Fallback>
                <p:oleObj name="Equation" r:id="rId4" imgW="187956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038600"/>
                        <a:ext cx="50292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609600" y="2133600"/>
            <a:ext cx="534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M symmetrisch wenn Weg nicht richtungsabhängig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990600" y="3657600"/>
            <a:ext cx="251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0"/>
              <a:t>Qualitätsfunktion</a:t>
            </a:r>
            <a:r>
              <a:rPr lang="de-DE" b="0"/>
              <a:t>:</a:t>
            </a:r>
          </a:p>
        </p:txBody>
      </p:sp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0"/>
            <a:ext cx="2514600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8" name="Rectangle 12"/>
          <p:cNvSpPr>
            <a:spLocks noChangeArrowheads="1"/>
          </p:cNvSpPr>
          <p:nvPr/>
        </p:nvSpPr>
        <p:spPr bwMode="auto">
          <a:xfrm>
            <a:off x="4572000" y="990600"/>
            <a:ext cx="3962400" cy="1524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Ergebnis</a:t>
            </a:r>
          </a:p>
        </p:txBody>
      </p:sp>
      <p:pic>
        <p:nvPicPr>
          <p:cNvPr id="393221" name="Picture 5" descr="SolutionPM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65563"/>
            <a:ext cx="3886200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222" name="Picture 6" descr="Tow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57250"/>
            <a:ext cx="3886200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223" name="Picture 7" descr="SolutionPM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65563"/>
            <a:ext cx="3886200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3224" name="Text Box 8"/>
          <p:cNvSpPr txBox="1">
            <a:spLocks noChangeArrowheads="1"/>
          </p:cNvSpPr>
          <p:nvPr/>
        </p:nvSpPr>
        <p:spPr bwMode="auto">
          <a:xfrm>
            <a:off x="3308350" y="7620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Städte</a:t>
            </a:r>
          </a:p>
        </p:txBody>
      </p:sp>
      <p:sp>
        <p:nvSpPr>
          <p:cNvPr id="393225" name="Text Box 9"/>
          <p:cNvSpPr txBox="1">
            <a:spLocks noChangeArrowheads="1"/>
          </p:cNvSpPr>
          <p:nvPr/>
        </p:nvSpPr>
        <p:spPr bwMode="auto">
          <a:xfrm>
            <a:off x="3276600" y="37338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Fitness</a:t>
            </a:r>
          </a:p>
        </p:txBody>
      </p:sp>
      <p:sp>
        <p:nvSpPr>
          <p:cNvPr id="393226" name="Text Box 10"/>
          <p:cNvSpPr txBox="1">
            <a:spLocks noChangeArrowheads="1"/>
          </p:cNvSpPr>
          <p:nvPr/>
        </p:nvSpPr>
        <p:spPr bwMode="auto">
          <a:xfrm>
            <a:off x="7067550" y="359568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Resultat</a:t>
            </a:r>
          </a:p>
        </p:txBody>
      </p:sp>
      <p:sp>
        <p:nvSpPr>
          <p:cNvPr id="393227" name="Text Box 11"/>
          <p:cNvSpPr txBox="1">
            <a:spLocks noChangeArrowheads="1"/>
          </p:cNvSpPr>
          <p:nvPr/>
        </p:nvSpPr>
        <p:spPr bwMode="auto">
          <a:xfrm>
            <a:off x="5029200" y="1247775"/>
            <a:ext cx="3168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Population: 200- Individuen</a:t>
            </a:r>
          </a:p>
          <a:p>
            <a:r>
              <a:rPr lang="de-DE" dirty="0"/>
              <a:t>Operator: PMX Crossover</a:t>
            </a:r>
          </a:p>
          <a:p>
            <a:r>
              <a:rPr lang="de-DE" dirty="0" err="1"/>
              <a:t>Wk</a:t>
            </a:r>
            <a:r>
              <a:rPr lang="de-DE" dirty="0"/>
              <a:t> Crossover: 0.1</a:t>
            </a:r>
          </a:p>
          <a:p>
            <a:endParaRPr lang="de-DE" dirty="0"/>
          </a:p>
        </p:txBody>
      </p:sp>
      <p:sp>
        <p:nvSpPr>
          <p:cNvPr id="393229" name="Line 13"/>
          <p:cNvSpPr>
            <a:spLocks noChangeShapeType="1"/>
          </p:cNvSpPr>
          <p:nvPr/>
        </p:nvSpPr>
        <p:spPr bwMode="auto">
          <a:xfrm flipV="1">
            <a:off x="4876800" y="3810000"/>
            <a:ext cx="3505200" cy="28194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3230" name="Line 14"/>
          <p:cNvSpPr>
            <a:spLocks noChangeShapeType="1"/>
          </p:cNvSpPr>
          <p:nvPr/>
        </p:nvSpPr>
        <p:spPr bwMode="auto">
          <a:xfrm>
            <a:off x="5029200" y="3886200"/>
            <a:ext cx="3429000" cy="28194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5" grpId="0"/>
      <p:bldP spid="393226" grpId="0"/>
      <p:bldP spid="393229" grpId="0" animBg="1"/>
      <p:bldP spid="3932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Testfunktion</a:t>
            </a:r>
          </a:p>
        </p:txBody>
      </p:sp>
      <p:pic>
        <p:nvPicPr>
          <p:cNvPr id="399364" name="Picture 4" descr="circleTownPM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90600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65" name="Picture 5" descr="circleFitnessPM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09650"/>
            <a:ext cx="342741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66" name="Picture 6" descr="circlePathPM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342741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68" name="Picture 8" descr="circleFitnessInve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09650"/>
            <a:ext cx="342741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69" name="Picture 9" descr="circlePathInve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342741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70" name="Text Box 10"/>
          <p:cNvSpPr txBox="1">
            <a:spLocks noChangeArrowheads="1"/>
          </p:cNvSpPr>
          <p:nvPr/>
        </p:nvSpPr>
        <p:spPr bwMode="auto">
          <a:xfrm>
            <a:off x="838200" y="8382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Städte</a:t>
            </a:r>
          </a:p>
        </p:txBody>
      </p:sp>
      <p:sp>
        <p:nvSpPr>
          <p:cNvPr id="399371" name="Text Box 11"/>
          <p:cNvSpPr txBox="1">
            <a:spLocks noChangeArrowheads="1"/>
          </p:cNvSpPr>
          <p:nvPr/>
        </p:nvSpPr>
        <p:spPr bwMode="auto">
          <a:xfrm>
            <a:off x="3505200" y="12954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Inversion</a:t>
            </a:r>
          </a:p>
        </p:txBody>
      </p:sp>
      <p:sp>
        <p:nvSpPr>
          <p:cNvPr id="399372" name="Text Box 12"/>
          <p:cNvSpPr txBox="1">
            <a:spLocks noChangeArrowheads="1"/>
          </p:cNvSpPr>
          <p:nvPr/>
        </p:nvSpPr>
        <p:spPr bwMode="auto">
          <a:xfrm>
            <a:off x="6705600" y="1309688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PMX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93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14167 -0.12222 " pathEditMode="relative" ptsTypes="AA">
                                      <p:cBhvr>
                                        <p:cTn id="8" dur="20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9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1" grpId="0"/>
      <p:bldP spid="39937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Optimierung 60 Städte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39624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3962400" cy="2971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4724400"/>
            <a:ext cx="3733800" cy="1401763"/>
          </a:xfrm>
        </p:spPr>
        <p:txBody>
          <a:bodyPr/>
          <a:lstStyle/>
          <a:p>
            <a:r>
              <a:rPr lang="de-DE" dirty="0" err="1"/>
              <a:t>m</a:t>
            </a:r>
            <a:r>
              <a:rPr lang="de-DE" dirty="0" err="1" smtClean="0"/>
              <a:t>ovie</a:t>
            </a:r>
            <a:r>
              <a:rPr lang="de-DE" dirty="0" smtClean="0"/>
              <a:t> </a:t>
            </a:r>
            <a:r>
              <a:rPr lang="de-DE" dirty="0" err="1" smtClean="0"/>
              <a:t>deleted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8077200" cy="481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tabLst>
                <a:tab pos="10842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7063" indent="-169863">
              <a:tabLst>
                <a:tab pos="10842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31875" indent="-117475">
              <a:tabLst>
                <a:tab pos="10842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0842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0842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42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42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42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42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 smtClean="0"/>
              <a:t>Problemangepaßte Kodierung</a:t>
            </a:r>
            <a:endParaRPr lang="de-DE" sz="1600" b="0" dirty="0"/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 smtClean="0"/>
              <a:t>Binärstrings</a:t>
            </a:r>
            <a:endParaRPr lang="de-DE" sz="1600" b="0" dirty="0"/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/>
              <a:t>diskrete Parameter</a:t>
            </a:r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/>
              <a:t>kontinuierliche Parameter</a:t>
            </a:r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de-DE" sz="1600" b="0" dirty="0"/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/>
              <a:t>Kodierung </a:t>
            </a:r>
            <a:r>
              <a:rPr lang="de-DE" sz="1600" b="0" dirty="0" smtClean="0"/>
              <a:t>(Genotyp </a:t>
            </a:r>
            <a:r>
              <a:rPr lang="de-DE" sz="1600" b="0" dirty="0"/>
              <a:t>– Phänotyp Abbildung) und Operatoren </a:t>
            </a:r>
            <a:endParaRPr lang="de-DE" sz="1600" b="0" dirty="0" smtClean="0"/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 smtClean="0"/>
              <a:t>Erzeugen den </a:t>
            </a:r>
            <a:r>
              <a:rPr lang="de-DE" sz="1600" b="0" dirty="0" err="1" smtClean="0"/>
              <a:t>Suchraum</a:t>
            </a:r>
            <a:endParaRPr lang="de-DE" sz="1600" b="0" dirty="0" smtClean="0"/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 smtClean="0"/>
              <a:t>Beeinflussen den </a:t>
            </a:r>
            <a:r>
              <a:rPr lang="de-DE" sz="1600" b="0" dirty="0" err="1" smtClean="0"/>
              <a:t>Optimierungsprozess</a:t>
            </a:r>
            <a:endParaRPr lang="de-DE" sz="1600" b="0" dirty="0" smtClean="0"/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de-DE" sz="1600" b="0" dirty="0"/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 smtClean="0"/>
              <a:t>Operatoren</a:t>
            </a:r>
            <a:endParaRPr lang="de-DE" sz="1600" b="0" dirty="0"/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/>
              <a:t>Cross-</a:t>
            </a:r>
            <a:r>
              <a:rPr lang="de-DE" sz="1600" b="0" dirty="0" err="1"/>
              <a:t>over</a:t>
            </a:r>
            <a:r>
              <a:rPr lang="de-DE" sz="1600" b="0" dirty="0"/>
              <a:t>: Erhalten von Informationen aus allen Eltern</a:t>
            </a:r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/>
              <a:t>Mutation: </a:t>
            </a:r>
            <a:r>
              <a:rPr lang="de-DE" sz="1600" b="0" dirty="0" smtClean="0"/>
              <a:t>kleine </a:t>
            </a:r>
            <a:r>
              <a:rPr lang="de-DE" sz="1600" b="0" dirty="0"/>
              <a:t>Variationen um Informationen des Individuums zu erhalten</a:t>
            </a:r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de-DE" sz="1600" b="0" dirty="0"/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/>
              <a:t>Verbesserung der Lösung kann auch bei ungünstiger Kodierung erzielt werden – aber: Konvergenz zu suboptimalen </a:t>
            </a:r>
            <a:r>
              <a:rPr lang="de-DE" sz="1600" b="0" dirty="0" smtClean="0"/>
              <a:t>Lösungen (lokale Optima)</a:t>
            </a:r>
            <a:endParaRPr lang="de-DE" sz="1600" b="0" dirty="0"/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 smtClean="0"/>
              <a:t>Testfunktionen</a:t>
            </a:r>
            <a:endParaRPr lang="de-DE" sz="1600" b="0" dirty="0"/>
          </a:p>
        </p:txBody>
      </p:sp>
      <p:sp>
        <p:nvSpPr>
          <p:cNvPr id="379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Zusammenfassung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666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0"/>
              <a:t>Evolutionsstrategie: Historie </a:t>
            </a:r>
            <a:r>
              <a:rPr lang="de-DE" sz="1200" b="0"/>
              <a:t>(Rechenberg, Bienert, Schwefel, 1965)</a:t>
            </a:r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4876800" y="622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 sz="1200" b="0">
                <a:latin typeface="Times" pitchFamily="18" charset="0"/>
              </a:rPr>
              <a:t>Evolutionäre Optimierung einer 90° Grad Schlauchbiegung (Rechenberg et al. 1966)</a:t>
            </a:r>
          </a:p>
        </p:txBody>
      </p:sp>
      <p:pic>
        <p:nvPicPr>
          <p:cNvPr id="299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52763"/>
            <a:ext cx="3505200" cy="31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89413"/>
            <a:ext cx="2057400" cy="1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015" name="Text Box 7"/>
          <p:cNvSpPr txBox="1">
            <a:spLocks noChangeArrowheads="1"/>
          </p:cNvSpPr>
          <p:nvPr/>
        </p:nvSpPr>
        <p:spPr bwMode="auto">
          <a:xfrm>
            <a:off x="990600" y="622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 sz="1200" b="0">
                <a:latin typeface="Times" pitchFamily="18" charset="0"/>
              </a:rPr>
              <a:t>Evolutionäre Optimierung einer 2-Phasen Überschalldüse (Schwefel et al. 1968)</a:t>
            </a:r>
          </a:p>
        </p:txBody>
      </p:sp>
      <p:pic>
        <p:nvPicPr>
          <p:cNvPr id="2990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22600"/>
            <a:ext cx="2254250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018" name="Text Box 10"/>
          <p:cNvSpPr txBox="1">
            <a:spLocks noChangeArrowheads="1"/>
          </p:cNvSpPr>
          <p:nvPr/>
        </p:nvSpPr>
        <p:spPr bwMode="auto">
          <a:xfrm>
            <a:off x="533400" y="889000"/>
            <a:ext cx="54601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b="0" dirty="0"/>
              <a:t>Evolutionäre Optimierung von fluid-mechanischem </a:t>
            </a:r>
            <a:r>
              <a:rPr lang="de-DE" sz="1600" b="0" dirty="0" smtClean="0"/>
              <a:t>Design</a:t>
            </a:r>
            <a:endParaRPr lang="de-DE" sz="1600" b="0" dirty="0"/>
          </a:p>
        </p:txBody>
      </p:sp>
      <p:sp>
        <p:nvSpPr>
          <p:cNvPr id="299019" name="Text Box 11"/>
          <p:cNvSpPr txBox="1">
            <a:spLocks noChangeArrowheads="1"/>
          </p:cNvSpPr>
          <p:nvPr/>
        </p:nvSpPr>
        <p:spPr bwMode="auto">
          <a:xfrm>
            <a:off x="685800" y="1266825"/>
            <a:ext cx="8024954" cy="1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400" b="0" dirty="0"/>
              <a:t>zunächst ein Elter und </a:t>
            </a:r>
            <a:r>
              <a:rPr lang="de-DE" sz="1400" b="0" dirty="0" smtClean="0"/>
              <a:t>einen </a:t>
            </a:r>
            <a:r>
              <a:rPr lang="de-DE" sz="1400" b="0" dirty="0"/>
              <a:t>Nachkommen (1+1) Strategie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400" b="0" dirty="0"/>
              <a:t>nur Mutation als Veränderung, anfangs </a:t>
            </a:r>
            <a:r>
              <a:rPr lang="de-DE" sz="1400" b="0" dirty="0" err="1"/>
              <a:t>binomial</a:t>
            </a:r>
            <a:r>
              <a:rPr lang="de-DE" sz="1400" b="0" dirty="0"/>
              <a:t> verteilt später normal verteilte Zufallszahlen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400" b="0" dirty="0"/>
              <a:t>erste theoretische Analyse des Optimierungsprozesses für einfache Qualitätslandschaften</a:t>
            </a:r>
            <a:br>
              <a:rPr lang="de-DE" sz="1400" b="0" dirty="0"/>
            </a:br>
            <a:r>
              <a:rPr lang="de-DE" sz="1400" b="0" dirty="0"/>
              <a:t>Korridormodell und Kugelmodell</a:t>
            </a:r>
            <a:br>
              <a:rPr lang="de-DE" sz="1400" b="0" dirty="0"/>
            </a:br>
            <a:r>
              <a:rPr lang="de-DE" sz="1400" b="0" dirty="0"/>
              <a:t>Rechenbergs 1/5 Regel: der Quotient aus erfolgreichen und erfolglosen Mutanten sollte 1:5 sein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Text Box 4"/>
          <p:cNvSpPr txBox="1">
            <a:spLocks noChangeArrowheads="1"/>
          </p:cNvSpPr>
          <p:nvPr/>
        </p:nvSpPr>
        <p:spPr bwMode="auto">
          <a:xfrm>
            <a:off x="304800" y="865188"/>
            <a:ext cx="317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0"/>
              <a:t>Deterministische Selektion</a:t>
            </a:r>
          </a:p>
        </p:txBody>
      </p:sp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536575" y="1295400"/>
            <a:ext cx="7845425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190500" indent="-190500">
              <a:lnSpc>
                <a:spcPct val="11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400" b="0"/>
              <a:t>(</a:t>
            </a:r>
            <a:r>
              <a:rPr lang="de-DE" sz="1400" b="0">
                <a:sym typeface="Symbol" pitchFamily="18" charset="2"/>
              </a:rPr>
              <a:t> , ) Selektion: die Eltern werden nur aus den Nachkommen selektiert, lokale Minima können </a:t>
            </a:r>
            <a:br>
              <a:rPr lang="de-DE" sz="1400" b="0">
                <a:sym typeface="Symbol" pitchFamily="18" charset="2"/>
              </a:rPr>
            </a:br>
            <a:r>
              <a:rPr lang="de-DE" sz="1400" b="0">
                <a:sym typeface="Symbol" pitchFamily="18" charset="2"/>
              </a:rPr>
              <a:t>einfacher überwunden werden, gute Lösungen können vergessen werden</a:t>
            </a:r>
          </a:p>
          <a:p>
            <a:pPr marL="190500" indent="-190500">
              <a:lnSpc>
                <a:spcPct val="11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400" b="0"/>
              <a:t>(</a:t>
            </a:r>
            <a:r>
              <a:rPr lang="de-DE" sz="1400" b="0">
                <a:sym typeface="Symbol" pitchFamily="18" charset="2"/>
              </a:rPr>
              <a:t> + ) Selektion: Eltern der nächsten Generation werden aus der Nachkommen und der </a:t>
            </a:r>
            <a:br>
              <a:rPr lang="de-DE" sz="1400" b="0">
                <a:sym typeface="Symbol" pitchFamily="18" charset="2"/>
              </a:rPr>
            </a:br>
            <a:r>
              <a:rPr lang="de-DE" sz="1400" b="0">
                <a:sym typeface="Symbol" pitchFamily="18" charset="2"/>
              </a:rPr>
              <a:t>Elternpopulation (t-1) ausgewählt</a:t>
            </a:r>
          </a:p>
          <a:p>
            <a:pPr marL="190500" indent="-190500">
              <a:lnSpc>
                <a:spcPct val="11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400" b="0">
                <a:sym typeface="Symbol" pitchFamily="18" charset="2"/>
              </a:rPr>
              <a:t>Elitist: der (die) besten Nachkommen werden behalten (mit bzw. ohne weitere Reproduktion)</a:t>
            </a:r>
          </a:p>
        </p:txBody>
      </p:sp>
      <p:sp>
        <p:nvSpPr>
          <p:cNvPr id="327687" name="Text Box 7"/>
          <p:cNvSpPr txBox="1">
            <a:spLocks noChangeArrowheads="1"/>
          </p:cNvSpPr>
          <p:nvPr/>
        </p:nvSpPr>
        <p:spPr bwMode="auto">
          <a:xfrm>
            <a:off x="304800" y="2967038"/>
            <a:ext cx="2881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0"/>
              <a:t>Stochastische Selektion</a:t>
            </a:r>
          </a:p>
        </p:txBody>
      </p:sp>
      <p:sp>
        <p:nvSpPr>
          <p:cNvPr id="327688" name="Rectangle 8"/>
          <p:cNvSpPr>
            <a:spLocks noChangeArrowheads="1"/>
          </p:cNvSpPr>
          <p:nvPr/>
        </p:nvSpPr>
        <p:spPr bwMode="auto">
          <a:xfrm>
            <a:off x="533400" y="3344863"/>
            <a:ext cx="76771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190500" indent="-190500">
              <a:lnSpc>
                <a:spcPct val="115000"/>
              </a:lnSpc>
              <a:spcBef>
                <a:spcPct val="35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400" b="0" dirty="0"/>
              <a:t>Rouletterad Selektion (RS): Simulation eines </a:t>
            </a:r>
            <a:r>
              <a:rPr lang="de-DE" sz="1400" b="0" dirty="0" smtClean="0"/>
              <a:t>gewichteten </a:t>
            </a:r>
            <a:r>
              <a:rPr lang="de-DE" sz="1400" b="0" dirty="0" err="1"/>
              <a:t>Roulettrades</a:t>
            </a:r>
            <a:r>
              <a:rPr lang="de-DE" sz="1400" b="0" dirty="0"/>
              <a:t>, Gewichtung ist eine </a:t>
            </a:r>
            <a:br>
              <a:rPr lang="de-DE" sz="1400" b="0" dirty="0"/>
            </a:br>
            <a:r>
              <a:rPr lang="de-DE" sz="1400" b="0" dirty="0"/>
              <a:t>Funktion der Fitneß der einzelnen Individuen</a:t>
            </a:r>
          </a:p>
          <a:p>
            <a:pPr marL="190500" indent="-190500">
              <a:lnSpc>
                <a:spcPct val="115000"/>
              </a:lnSpc>
              <a:spcBef>
                <a:spcPct val="35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400" b="0" dirty="0"/>
              <a:t>proportionale Selektion:</a:t>
            </a:r>
            <a:br>
              <a:rPr lang="de-DE" sz="1400" b="0" dirty="0"/>
            </a:br>
            <a:r>
              <a:rPr lang="de-DE" sz="1400" b="0" dirty="0"/>
              <a:t>Skalierung ist notwendig um einen hinreichenden Selektionsdruck aufrechtzuerhalten      RS</a:t>
            </a:r>
          </a:p>
          <a:p>
            <a:pPr marL="190500" indent="-190500">
              <a:lnSpc>
                <a:spcPct val="115000"/>
              </a:lnSpc>
              <a:spcBef>
                <a:spcPct val="35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400" b="0" dirty="0"/>
              <a:t>Ranking: jedes Individuum erhält eine Selektionswahrscheinlichkeit die nur eine Funktion des</a:t>
            </a:r>
            <a:br>
              <a:rPr lang="de-DE" sz="1400" b="0" dirty="0"/>
            </a:br>
            <a:r>
              <a:rPr lang="de-DE" sz="1400" b="0" dirty="0"/>
              <a:t>Ranges des Individuums ist (Reihenfolge gemäß Fitneßwerte)      RS</a:t>
            </a:r>
          </a:p>
          <a:p>
            <a:pPr marL="190500" indent="-190500">
              <a:lnSpc>
                <a:spcPct val="115000"/>
              </a:lnSpc>
              <a:spcBef>
                <a:spcPct val="35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400" b="0" i="1" dirty="0"/>
              <a:t>q</a:t>
            </a:r>
            <a:r>
              <a:rPr lang="de-DE" sz="1400" b="0" dirty="0"/>
              <a:t>-</a:t>
            </a:r>
            <a:r>
              <a:rPr lang="de-DE" sz="1400" b="0" dirty="0" err="1"/>
              <a:t>tournament</a:t>
            </a:r>
            <a:r>
              <a:rPr lang="de-DE" sz="1400" b="0" dirty="0"/>
              <a:t> Selektion: das beste Individuum aus einer zufällig gewählten Gruppe von </a:t>
            </a:r>
            <a:r>
              <a:rPr lang="de-DE" sz="1400" b="0" i="1" dirty="0"/>
              <a:t>q </a:t>
            </a:r>
            <a:br>
              <a:rPr lang="de-DE" sz="1400" b="0" i="1" dirty="0"/>
            </a:br>
            <a:r>
              <a:rPr lang="de-DE" sz="1400" b="0" dirty="0"/>
              <a:t>Individuen wird selektiert, der Prozeß wird </a:t>
            </a:r>
            <a:r>
              <a:rPr lang="de-DE" sz="1400" b="0" i="1" dirty="0"/>
              <a:t>n</a:t>
            </a:r>
            <a:r>
              <a:rPr lang="de-DE" sz="1400" b="0" dirty="0"/>
              <a:t>-mal wiederholt (</a:t>
            </a:r>
            <a:r>
              <a:rPr lang="de-DE" sz="1400" b="0" i="1" dirty="0"/>
              <a:t>n</a:t>
            </a:r>
            <a:r>
              <a:rPr lang="de-DE" sz="1400" b="0" dirty="0"/>
              <a:t> – Populationsgröße)</a:t>
            </a:r>
          </a:p>
          <a:p>
            <a:pPr marL="190500" indent="-190500">
              <a:lnSpc>
                <a:spcPct val="115000"/>
              </a:lnSpc>
              <a:spcBef>
                <a:spcPct val="35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400" b="0" dirty="0"/>
              <a:t>EP-style </a:t>
            </a:r>
            <a:r>
              <a:rPr lang="de-DE" sz="1400" b="0" dirty="0" err="1"/>
              <a:t>tournament</a:t>
            </a:r>
            <a:r>
              <a:rPr lang="de-DE" sz="1400" b="0" dirty="0"/>
              <a:t>: alle Elter und Nachkommen werden mit einer zufälligen </a:t>
            </a:r>
            <a:r>
              <a:rPr lang="de-DE" sz="1400" b="0" i="1" dirty="0"/>
              <a:t>q</a:t>
            </a:r>
            <a:r>
              <a:rPr lang="de-DE" sz="1400" b="0" dirty="0"/>
              <a:t>-Gruppe</a:t>
            </a:r>
            <a:br>
              <a:rPr lang="de-DE" sz="1400" b="0" dirty="0"/>
            </a:br>
            <a:r>
              <a:rPr lang="de-DE" sz="1400" b="0" dirty="0"/>
              <a:t>verglichen. Alle gewonnenen Vergleiche werden aufsummiert, die Individuen mit dem</a:t>
            </a:r>
            <a:br>
              <a:rPr lang="de-DE" sz="1400" b="0" dirty="0"/>
            </a:br>
            <a:r>
              <a:rPr lang="de-DE" sz="1400" b="0" dirty="0"/>
              <a:t>höchsten Gewinn werden selektiert</a:t>
            </a:r>
            <a:endParaRPr lang="de-DE" sz="1400" b="0" dirty="0">
              <a:sym typeface="Symbol" pitchFamily="18" charset="2"/>
            </a:endParaRPr>
          </a:p>
        </p:txBody>
      </p:sp>
      <p:sp>
        <p:nvSpPr>
          <p:cNvPr id="327689" name="Text Box 9"/>
          <p:cNvSpPr txBox="1">
            <a:spLocks noChangeArrowheads="1"/>
          </p:cNvSpPr>
          <p:nvPr/>
        </p:nvSpPr>
        <p:spPr bwMode="auto">
          <a:xfrm>
            <a:off x="6754813" y="838200"/>
            <a:ext cx="2084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b="0">
                <a:sym typeface="Symbol" pitchFamily="18" charset="2"/>
              </a:rPr>
              <a:t>Selektionsdruck ~  /   </a:t>
            </a:r>
          </a:p>
        </p:txBody>
      </p:sp>
      <p:sp>
        <p:nvSpPr>
          <p:cNvPr id="327690" name="Line 10"/>
          <p:cNvSpPr>
            <a:spLocks noChangeShapeType="1"/>
          </p:cNvSpPr>
          <p:nvPr/>
        </p:nvSpPr>
        <p:spPr bwMode="auto">
          <a:xfrm>
            <a:off x="7524750" y="4348163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1" name="Line 11"/>
          <p:cNvSpPr>
            <a:spLocks noChangeShapeType="1"/>
          </p:cNvSpPr>
          <p:nvPr/>
        </p:nvSpPr>
        <p:spPr bwMode="auto">
          <a:xfrm>
            <a:off x="5715000" y="4899025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2" name="Text Box 12"/>
          <p:cNvSpPr txBox="1">
            <a:spLocks noChangeArrowheads="1"/>
          </p:cNvSpPr>
          <p:nvPr/>
        </p:nvSpPr>
        <p:spPr bwMode="auto">
          <a:xfrm>
            <a:off x="4572000" y="2971800"/>
            <a:ext cx="420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b="0"/>
              <a:t>Selektionsdruck ist über die </a:t>
            </a:r>
            <a:r>
              <a:rPr lang="de-DE" sz="1400" b="0" i="1"/>
              <a:t>take-over time</a:t>
            </a:r>
            <a:r>
              <a:rPr lang="de-DE" sz="1400" b="0"/>
              <a:t> definiert</a:t>
            </a:r>
          </a:p>
        </p:txBody>
      </p:sp>
      <p:sp>
        <p:nvSpPr>
          <p:cNvPr id="327694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Selektion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228600" y="2301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sz="2400" b="0">
              <a:latin typeface="Times New Roman" pitchFamily="18" charset="0"/>
            </a:endParaRPr>
          </a:p>
        </p:txBody>
      </p:sp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4471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b="0"/>
              <a:t>Trade-off zwischen </a:t>
            </a:r>
            <a:r>
              <a:rPr lang="de-DE" sz="1600" b="0" i="1"/>
              <a:t>Exploration</a:t>
            </a:r>
            <a:r>
              <a:rPr lang="de-DE" sz="1600" b="0"/>
              <a:t> und </a:t>
            </a:r>
            <a:r>
              <a:rPr lang="de-DE" sz="1600" b="0" i="1"/>
              <a:t>Exploitation</a:t>
            </a:r>
          </a:p>
        </p:txBody>
      </p:sp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536575" y="1128713"/>
            <a:ext cx="7235825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190500" indent="-19050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381000" algn="l"/>
              </a:tabLst>
            </a:pPr>
            <a:r>
              <a:rPr lang="de-DE" sz="1400" b="0"/>
              <a:t>hoher Selektionsdruck (Exploitation):</a:t>
            </a:r>
            <a:br>
              <a:rPr lang="de-DE" sz="1400" b="0"/>
            </a:br>
            <a:r>
              <a:rPr lang="de-DE" sz="1400">
                <a:solidFill>
                  <a:srgbClr val="008000"/>
                </a:solidFill>
              </a:rPr>
              <a:t>+</a:t>
            </a:r>
            <a:r>
              <a:rPr lang="de-DE" sz="1400" b="0"/>
              <a:t>	schnelle Qualitätssteigerung, fortschreiten entlang der </a:t>
            </a:r>
            <a:r>
              <a:rPr lang="de-DE" sz="1400" b="0" i="1"/>
              <a:t>Gradientenlinie</a:t>
            </a:r>
            <a:br>
              <a:rPr lang="de-DE" sz="1400" b="0" i="1"/>
            </a:br>
            <a:r>
              <a:rPr lang="de-DE" sz="1400" i="1">
                <a:solidFill>
                  <a:srgbClr val="CC0000"/>
                </a:solidFill>
                <a:cs typeface="Arial" charset="0"/>
              </a:rPr>
              <a:t>–</a:t>
            </a:r>
            <a:r>
              <a:rPr lang="de-DE" sz="1400" b="0" i="1"/>
              <a:t>	</a:t>
            </a:r>
            <a:r>
              <a:rPr lang="de-DE" sz="1400" b="0"/>
              <a:t>mangelnde Diversität in der Population         schwierig lokalen Minima zu entkommen</a:t>
            </a:r>
            <a:endParaRPr lang="de-DE" sz="1400" b="0">
              <a:sym typeface="Symbol" pitchFamily="18" charset="2"/>
            </a:endParaRPr>
          </a:p>
          <a:p>
            <a:pPr marL="190500" indent="-19050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381000" algn="l"/>
              </a:tabLst>
            </a:pPr>
            <a:r>
              <a:rPr lang="de-DE" sz="1400" b="0"/>
              <a:t>niedriger Selektionsdruck (Exploration):</a:t>
            </a:r>
            <a:br>
              <a:rPr lang="de-DE" sz="1400" b="0"/>
            </a:br>
            <a:r>
              <a:rPr lang="de-DE" sz="1400">
                <a:solidFill>
                  <a:srgbClr val="008000"/>
                </a:solidFill>
              </a:rPr>
              <a:t>+</a:t>
            </a:r>
            <a:r>
              <a:rPr lang="de-DE" sz="1400" b="0"/>
              <a:t>	hohe Diversität, globale Optimierung</a:t>
            </a:r>
            <a:br>
              <a:rPr lang="de-DE" sz="1400" b="0"/>
            </a:br>
            <a:r>
              <a:rPr lang="de-DE" sz="1400">
                <a:solidFill>
                  <a:srgbClr val="CC0000"/>
                </a:solidFill>
                <a:cs typeface="Arial" charset="0"/>
              </a:rPr>
              <a:t>–</a:t>
            </a:r>
            <a:r>
              <a:rPr lang="de-DE" sz="1400" b="0"/>
              <a:t> 	Zerfliessen der Information, Zufallssuche</a:t>
            </a:r>
            <a:endParaRPr lang="de-DE" sz="1400" b="0">
              <a:sym typeface="Symbol" pitchFamily="18" charset="2"/>
            </a:endParaRPr>
          </a:p>
        </p:txBody>
      </p:sp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228600" y="2971800"/>
            <a:ext cx="8610600" cy="3352800"/>
          </a:xfrm>
          <a:prstGeom prst="rect">
            <a:avLst/>
          </a:prstGeom>
          <a:solidFill>
            <a:srgbClr val="909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endParaRPr lang="de-DE" sz="1400" b="0"/>
          </a:p>
        </p:txBody>
      </p:sp>
      <p:sp>
        <p:nvSpPr>
          <p:cNvPr id="328711" name="Line 7"/>
          <p:cNvSpPr>
            <a:spLocks noChangeShapeType="1"/>
          </p:cNvSpPr>
          <p:nvPr/>
        </p:nvSpPr>
        <p:spPr bwMode="auto">
          <a:xfrm>
            <a:off x="4152900" y="1838325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2" name="Text Box 8"/>
          <p:cNvSpPr txBox="1">
            <a:spLocks noChangeArrowheads="1"/>
          </p:cNvSpPr>
          <p:nvPr/>
        </p:nvSpPr>
        <p:spPr bwMode="auto">
          <a:xfrm>
            <a:off x="5410200" y="2209800"/>
            <a:ext cx="2971800" cy="5175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1400" b="0"/>
              <a:t>Einfluss der Mutationstärke und der</a:t>
            </a:r>
            <a:br>
              <a:rPr lang="de-DE" sz="1400" b="0"/>
            </a:br>
            <a:r>
              <a:rPr lang="de-DE" sz="1400" b="0"/>
              <a:t>Selbstadaptation beachten</a:t>
            </a:r>
          </a:p>
        </p:txBody>
      </p:sp>
      <p:pic>
        <p:nvPicPr>
          <p:cNvPr id="328713" name="Picture 9" descr="selek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714" name="Text Box 10"/>
          <p:cNvSpPr txBox="1">
            <a:spLocks noChangeArrowheads="1"/>
          </p:cNvSpPr>
          <p:nvPr/>
        </p:nvSpPr>
        <p:spPr bwMode="auto">
          <a:xfrm>
            <a:off x="5181600" y="3124200"/>
            <a:ext cx="2917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b="0"/>
              <a:t>Evolutionsstrategie</a:t>
            </a:r>
            <a:br>
              <a:rPr lang="de-DE" sz="1600" b="0"/>
            </a:br>
            <a:r>
              <a:rPr lang="de-DE" sz="1600" b="0"/>
              <a:t>mit mutativer Selbstadaptation</a:t>
            </a:r>
          </a:p>
        </p:txBody>
      </p:sp>
      <p:sp>
        <p:nvSpPr>
          <p:cNvPr id="328715" name="Text Box 11"/>
          <p:cNvSpPr txBox="1">
            <a:spLocks noChangeArrowheads="1"/>
          </p:cNvSpPr>
          <p:nvPr/>
        </p:nvSpPr>
        <p:spPr bwMode="auto">
          <a:xfrm>
            <a:off x="5181600" y="3810000"/>
            <a:ext cx="2967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400" b="0"/>
              <a:t>30 dimensionale Ackley Funktion</a:t>
            </a:r>
          </a:p>
        </p:txBody>
      </p:sp>
      <p:sp>
        <p:nvSpPr>
          <p:cNvPr id="328716" name="Rectangle 12"/>
          <p:cNvSpPr>
            <a:spLocks noChangeArrowheads="1"/>
          </p:cNvSpPr>
          <p:nvPr/>
        </p:nvSpPr>
        <p:spPr bwMode="auto">
          <a:xfrm>
            <a:off x="5181600" y="4267200"/>
            <a:ext cx="3357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b="0"/>
              <a:t>(</a:t>
            </a:r>
            <a:r>
              <a:rPr lang="de-DE" sz="1400" b="0">
                <a:sym typeface="Symbol" pitchFamily="18" charset="2"/>
              </a:rPr>
              <a:t> , ) = (75, 100); Selektionsdruck ~ 1.3</a:t>
            </a:r>
          </a:p>
        </p:txBody>
      </p:sp>
      <p:sp>
        <p:nvSpPr>
          <p:cNvPr id="328717" name="Rectangle 13"/>
          <p:cNvSpPr>
            <a:spLocks noChangeArrowheads="1"/>
          </p:cNvSpPr>
          <p:nvPr/>
        </p:nvSpPr>
        <p:spPr bwMode="auto">
          <a:xfrm>
            <a:off x="5181600" y="4724400"/>
            <a:ext cx="3357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b="0">
                <a:solidFill>
                  <a:srgbClr val="CC0000"/>
                </a:solidFill>
              </a:rPr>
              <a:t>(</a:t>
            </a:r>
            <a:r>
              <a:rPr lang="de-DE" sz="1400" b="0">
                <a:solidFill>
                  <a:srgbClr val="CC0000"/>
                </a:solidFill>
                <a:sym typeface="Symbol" pitchFamily="18" charset="2"/>
              </a:rPr>
              <a:t> , ) = (15, 100); Selektionsdruck ~ 6,7</a:t>
            </a:r>
          </a:p>
        </p:txBody>
      </p:sp>
      <p:sp>
        <p:nvSpPr>
          <p:cNvPr id="328718" name="Rectangle 14"/>
          <p:cNvSpPr>
            <a:spLocks noChangeArrowheads="1"/>
          </p:cNvSpPr>
          <p:nvPr/>
        </p:nvSpPr>
        <p:spPr bwMode="auto">
          <a:xfrm>
            <a:off x="5181600" y="5181600"/>
            <a:ext cx="3308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b="0">
                <a:solidFill>
                  <a:schemeClr val="accent2"/>
                </a:solidFill>
              </a:rPr>
              <a:t>(</a:t>
            </a:r>
            <a:r>
              <a:rPr lang="de-DE" sz="1400" b="0">
                <a:solidFill>
                  <a:schemeClr val="accent2"/>
                </a:solidFill>
                <a:sym typeface="Symbol" pitchFamily="18" charset="2"/>
              </a:rPr>
              <a:t> , ) = (1, 100); Selektionsdruck ~ 100</a:t>
            </a:r>
          </a:p>
        </p:txBody>
      </p:sp>
      <p:sp>
        <p:nvSpPr>
          <p:cNvPr id="328719" name="Line 15"/>
          <p:cNvSpPr>
            <a:spLocks noChangeShapeType="1"/>
          </p:cNvSpPr>
          <p:nvPr/>
        </p:nvSpPr>
        <p:spPr bwMode="auto">
          <a:xfrm>
            <a:off x="5334000" y="5715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0" name="Line 16"/>
          <p:cNvSpPr>
            <a:spLocks noChangeShapeType="1"/>
          </p:cNvSpPr>
          <p:nvPr/>
        </p:nvSpPr>
        <p:spPr bwMode="auto">
          <a:xfrm>
            <a:off x="5334000" y="5943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6745288" y="5562600"/>
            <a:ext cx="14081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0"/>
              <a:t>bestes Individuum</a:t>
            </a:r>
          </a:p>
        </p:txBody>
      </p:sp>
      <p:sp>
        <p:nvSpPr>
          <p:cNvPr id="328722" name="Text Box 18"/>
          <p:cNvSpPr txBox="1">
            <a:spLocks noChangeArrowheads="1"/>
          </p:cNvSpPr>
          <p:nvPr/>
        </p:nvSpPr>
        <p:spPr bwMode="auto">
          <a:xfrm>
            <a:off x="6745288" y="5821363"/>
            <a:ext cx="1339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0"/>
              <a:t>Populationsmittel</a:t>
            </a:r>
          </a:p>
        </p:txBody>
      </p:sp>
      <p:sp>
        <p:nvSpPr>
          <p:cNvPr id="328723" name="Text Box 19"/>
          <p:cNvSpPr txBox="1">
            <a:spLocks noChangeArrowheads="1"/>
          </p:cNvSpPr>
          <p:nvPr/>
        </p:nvSpPr>
        <p:spPr bwMode="auto">
          <a:xfrm>
            <a:off x="2265363" y="6011863"/>
            <a:ext cx="9350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0"/>
              <a:t>Generation</a:t>
            </a:r>
          </a:p>
        </p:txBody>
      </p:sp>
      <p:sp>
        <p:nvSpPr>
          <p:cNvPr id="328724" name="Text Box 20"/>
          <p:cNvSpPr txBox="1">
            <a:spLocks noChangeArrowheads="1"/>
          </p:cNvSpPr>
          <p:nvPr/>
        </p:nvSpPr>
        <p:spPr bwMode="auto">
          <a:xfrm rot="-5400000">
            <a:off x="105569" y="4390231"/>
            <a:ext cx="1435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0"/>
              <a:t>Fitness (minimiert)</a:t>
            </a:r>
          </a:p>
        </p:txBody>
      </p:sp>
      <p:sp>
        <p:nvSpPr>
          <p:cNvPr id="328726" name="Rectangle 2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Selektion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Selektionsdruck</a:t>
            </a:r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609600" y="1041400"/>
            <a:ext cx="300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0"/>
              <a:t>Wie stark wird selektiert?</a:t>
            </a:r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1295400" y="1524000"/>
            <a:ext cx="3275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>
                <a:sym typeface="Symbol" pitchFamily="18" charset="2"/>
              </a:rPr>
              <a:t> - </a:t>
            </a:r>
            <a:r>
              <a:rPr lang="de-DE" b="0"/>
              <a:t>Größe der Elternpopulation</a:t>
            </a:r>
          </a:p>
        </p:txBody>
      </p:sp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1311275" y="1947863"/>
            <a:ext cx="4208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>
                <a:sym typeface="Symbol" pitchFamily="18" charset="2"/>
              </a:rPr>
              <a:t> - Größe der Nachkommenpopoulation</a:t>
            </a:r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1279525" y="2852738"/>
            <a:ext cx="3006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ES(10,100): </a:t>
            </a:r>
            <a:r>
              <a:rPr lang="de-DE" b="0">
                <a:sym typeface="Symbol" pitchFamily="18" charset="2"/>
              </a:rPr>
              <a:t> = 10, </a:t>
            </a:r>
            <a:r>
              <a:rPr lang="de-DE" b="0"/>
              <a:t> = 100</a:t>
            </a:r>
          </a:p>
        </p:txBody>
      </p:sp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746125" y="3733800"/>
            <a:ext cx="192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 dirty="0"/>
              <a:t>Selektionsdruck: </a:t>
            </a:r>
          </a:p>
        </p:txBody>
      </p:sp>
      <p:sp>
        <p:nvSpPr>
          <p:cNvPr id="329737" name="Rectangle 9"/>
          <p:cNvSpPr>
            <a:spLocks noChangeArrowheads="1"/>
          </p:cNvSpPr>
          <p:nvPr/>
        </p:nvSpPr>
        <p:spPr bwMode="auto">
          <a:xfrm>
            <a:off x="2955925" y="3733800"/>
            <a:ext cx="100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>
                <a:sym typeface="Symbol" pitchFamily="18" charset="2"/>
              </a:rPr>
              <a:t>s =  / </a:t>
            </a:r>
          </a:p>
        </p:txBody>
      </p:sp>
      <p:sp>
        <p:nvSpPr>
          <p:cNvPr id="329738" name="Text Box 10"/>
          <p:cNvSpPr txBox="1">
            <a:spLocks noChangeArrowheads="1"/>
          </p:cNvSpPr>
          <p:nvPr/>
        </p:nvSpPr>
        <p:spPr bwMode="auto">
          <a:xfrm>
            <a:off x="1355725" y="4303713"/>
            <a:ext cx="57848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s = 1:  	keine Selektion -&gt; kein Fortschritt</a:t>
            </a:r>
          </a:p>
          <a:p>
            <a:r>
              <a:rPr lang="de-DE" b="0"/>
              <a:t>	zufällige Suche bei der Kommastrategie</a:t>
            </a:r>
          </a:p>
          <a:p>
            <a:endParaRPr lang="de-DE" b="0"/>
          </a:p>
          <a:p>
            <a:r>
              <a:rPr lang="de-DE" b="0"/>
              <a:t>s </a:t>
            </a:r>
            <a:r>
              <a:rPr lang="de-DE" b="0">
                <a:sym typeface="Wingdings" pitchFamily="2" charset="2"/>
              </a:rPr>
              <a:t></a:t>
            </a:r>
            <a:r>
              <a:rPr lang="de-DE" b="0"/>
              <a:t> 0:  	hoher Fortschritt</a:t>
            </a:r>
          </a:p>
          <a:p>
            <a:r>
              <a:rPr lang="de-DE" b="0"/>
              <a:t>	geringer Einfluß des Zufalls</a:t>
            </a:r>
          </a:p>
          <a:p>
            <a:r>
              <a:rPr lang="de-DE" b="0"/>
              <a:t>	z.B. geringe Wk. lokale Optima zu überwinden</a:t>
            </a:r>
          </a:p>
        </p:txBody>
      </p:sp>
      <p:sp>
        <p:nvSpPr>
          <p:cNvPr id="329739" name="Text Box 11"/>
          <p:cNvSpPr txBox="1">
            <a:spLocks noChangeArrowheads="1"/>
          </p:cNvSpPr>
          <p:nvPr/>
        </p:nvSpPr>
        <p:spPr bwMode="auto">
          <a:xfrm>
            <a:off x="762000" y="25146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Notation: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Ackley‘s Testfunktion</a:t>
            </a:r>
          </a:p>
        </p:txBody>
      </p:sp>
      <p:pic>
        <p:nvPicPr>
          <p:cNvPr id="422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8862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2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4608513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38800"/>
            <a:ext cx="6863938" cy="67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4438650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Selektionsdruck - Beispiel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1447800" y="838200"/>
            <a:ext cx="217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unimodale Funktion</a:t>
            </a:r>
            <a:endParaRPr lang="en-US" b="0"/>
          </a:p>
        </p:txBody>
      </p:sp>
      <p:pic>
        <p:nvPicPr>
          <p:cNvPr id="3317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23622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82" name="Text Box 6"/>
          <p:cNvSpPr txBox="1">
            <a:spLocks noChangeArrowheads="1"/>
          </p:cNvSpPr>
          <p:nvPr/>
        </p:nvSpPr>
        <p:spPr bwMode="auto">
          <a:xfrm rot="1684513">
            <a:off x="2590800" y="2209800"/>
            <a:ext cx="157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000" b="0"/>
              <a:t>geringer Selektionsdruck</a:t>
            </a:r>
            <a:endParaRPr lang="en-US" sz="1000" b="0"/>
          </a:p>
        </p:txBody>
      </p:sp>
      <p:sp>
        <p:nvSpPr>
          <p:cNvPr id="331783" name="Text Box 7"/>
          <p:cNvSpPr txBox="1">
            <a:spLocks noChangeArrowheads="1"/>
          </p:cNvSpPr>
          <p:nvPr/>
        </p:nvSpPr>
        <p:spPr bwMode="auto">
          <a:xfrm rot="1796136">
            <a:off x="2514600" y="2286000"/>
            <a:ext cx="952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0"/>
              <a:t>ES(50,100)</a:t>
            </a:r>
            <a:endParaRPr lang="en-US" sz="1200" b="0"/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 rot="2752133">
            <a:off x="2099469" y="2815431"/>
            <a:ext cx="952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0"/>
              <a:t>ES(20,100)</a:t>
            </a:r>
            <a:endParaRPr lang="en-US" sz="1200" b="0"/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 rot="2790555">
            <a:off x="1751807" y="3155156"/>
            <a:ext cx="952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0"/>
              <a:t>ES(10,100)</a:t>
            </a:r>
            <a:endParaRPr lang="en-US" sz="1200" b="0"/>
          </a:p>
        </p:txBody>
      </p:sp>
      <p:grpSp>
        <p:nvGrpSpPr>
          <p:cNvPr id="331786" name="Group 10"/>
          <p:cNvGrpSpPr>
            <a:grpSpLocks/>
          </p:cNvGrpSpPr>
          <p:nvPr/>
        </p:nvGrpSpPr>
        <p:grpSpPr bwMode="auto">
          <a:xfrm>
            <a:off x="4572000" y="1066800"/>
            <a:ext cx="4495800" cy="5581650"/>
            <a:chOff x="2880" y="672"/>
            <a:chExt cx="2832" cy="3516"/>
          </a:xfrm>
        </p:grpSpPr>
        <p:pic>
          <p:nvPicPr>
            <p:cNvPr id="331787" name="Picture 1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064"/>
              <a:ext cx="2832" cy="2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1788" name="Text Box 12"/>
            <p:cNvSpPr txBox="1">
              <a:spLocks noChangeArrowheads="1"/>
            </p:cNvSpPr>
            <p:nvPr/>
          </p:nvSpPr>
          <p:spPr bwMode="auto">
            <a:xfrm>
              <a:off x="3312" y="2025"/>
              <a:ext cx="21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b="0"/>
                <a:t>multimodale Funktion </a:t>
              </a:r>
              <a:r>
                <a:rPr lang="de-DE" sz="1000" b="0"/>
                <a:t>(40 dimensional)</a:t>
              </a:r>
              <a:endParaRPr lang="en-US" sz="1000" b="0"/>
            </a:p>
          </p:txBody>
        </p:sp>
        <p:pic>
          <p:nvPicPr>
            <p:cNvPr id="33178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672"/>
              <a:ext cx="1884" cy="1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1790" name="Text Box 14"/>
            <p:cNvSpPr txBox="1">
              <a:spLocks noChangeArrowheads="1"/>
            </p:cNvSpPr>
            <p:nvPr/>
          </p:nvSpPr>
          <p:spPr bwMode="auto">
            <a:xfrm>
              <a:off x="3984" y="2448"/>
              <a:ext cx="6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200" b="0"/>
                <a:t>ES(10,100)</a:t>
              </a:r>
              <a:endParaRPr lang="en-US" sz="1200" b="0"/>
            </a:p>
          </p:txBody>
        </p:sp>
        <p:sp>
          <p:nvSpPr>
            <p:cNvPr id="331791" name="Text Box 15"/>
            <p:cNvSpPr txBox="1">
              <a:spLocks noChangeArrowheads="1"/>
            </p:cNvSpPr>
            <p:nvPr/>
          </p:nvSpPr>
          <p:spPr bwMode="auto">
            <a:xfrm rot="3366236">
              <a:off x="3552" y="3408"/>
              <a:ext cx="6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200" b="0"/>
                <a:t>ES(20,100)</a:t>
              </a:r>
              <a:endParaRPr lang="en-US" sz="1200" b="0"/>
            </a:p>
          </p:txBody>
        </p:sp>
        <p:sp>
          <p:nvSpPr>
            <p:cNvPr id="331792" name="Text Box 16"/>
            <p:cNvSpPr txBox="1">
              <a:spLocks noChangeArrowheads="1"/>
            </p:cNvSpPr>
            <p:nvPr/>
          </p:nvSpPr>
          <p:spPr bwMode="auto">
            <a:xfrm rot="2006536">
              <a:off x="4320" y="3264"/>
              <a:ext cx="6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200" b="0"/>
                <a:t>ES(50,100)</a:t>
              </a:r>
              <a:endParaRPr lang="en-US" sz="1200" b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Selektionsstrategie</a:t>
            </a:r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1263650" y="1633538"/>
            <a:ext cx="6430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58888" indent="-1258888">
              <a:defRPr>
                <a:solidFill>
                  <a:schemeClr val="tx1"/>
                </a:solidFill>
                <a:latin typeface="Arial" charset="0"/>
              </a:defRPr>
            </a:lvl1pPr>
            <a:lvl2pPr marL="1373188">
              <a:defRPr>
                <a:solidFill>
                  <a:schemeClr val="tx1"/>
                </a:solidFill>
                <a:latin typeface="Arial" charset="0"/>
              </a:defRPr>
            </a:lvl2pPr>
            <a:lvl3pPr marL="1487488">
              <a:defRPr>
                <a:solidFill>
                  <a:schemeClr val="tx1"/>
                </a:solidFill>
                <a:latin typeface="Arial" charset="0"/>
              </a:defRPr>
            </a:lvl3pPr>
            <a:lvl4pPr marL="160178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b="0"/>
              <a:t>+ Strategie: 	Aus (</a:t>
            </a:r>
            <a:r>
              <a:rPr lang="de-DE" b="0">
                <a:sym typeface="Symbol" pitchFamily="18" charset="2"/>
              </a:rPr>
              <a:t></a:t>
            </a:r>
            <a:r>
              <a:rPr lang="de-DE" b="0"/>
              <a:t> + </a:t>
            </a:r>
            <a:r>
              <a:rPr lang="de-DE" b="0">
                <a:sym typeface="Symbol" pitchFamily="18" charset="2"/>
              </a:rPr>
              <a:t>) Individuen werden die besten  Individuen selektiert</a:t>
            </a:r>
          </a:p>
        </p:txBody>
      </p:sp>
      <p:sp>
        <p:nvSpPr>
          <p:cNvPr id="334853" name="Text Box 5"/>
          <p:cNvSpPr txBox="1">
            <a:spLocks noChangeArrowheads="1"/>
          </p:cNvSpPr>
          <p:nvPr/>
        </p:nvSpPr>
        <p:spPr bwMode="auto">
          <a:xfrm>
            <a:off x="1279525" y="2406650"/>
            <a:ext cx="6645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58888" indent="-1258888">
              <a:defRPr>
                <a:solidFill>
                  <a:schemeClr val="tx1"/>
                </a:solidFill>
                <a:latin typeface="Arial" charset="0"/>
              </a:defRPr>
            </a:lvl1pPr>
            <a:lvl2pPr marL="1431925">
              <a:defRPr>
                <a:solidFill>
                  <a:schemeClr val="tx1"/>
                </a:solidFill>
                <a:latin typeface="Arial" charset="0"/>
              </a:defRPr>
            </a:lvl2pPr>
            <a:lvl3pPr marL="1546225">
              <a:defRPr>
                <a:solidFill>
                  <a:schemeClr val="tx1"/>
                </a:solidFill>
                <a:latin typeface="Arial" charset="0"/>
              </a:defRPr>
            </a:lvl3pPr>
            <a:lvl4pPr marL="1660525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b="0"/>
              <a:t>, Strategie: 	Aus den </a:t>
            </a:r>
            <a:r>
              <a:rPr lang="de-DE" b="0">
                <a:sym typeface="Symbol" pitchFamily="18" charset="2"/>
              </a:rPr>
              <a:t> Nachkommen werden die besten  Individuen selektiert</a:t>
            </a:r>
            <a:r>
              <a:rPr lang="de-DE" b="0"/>
              <a:t> </a:t>
            </a:r>
            <a:endParaRPr lang="en-US" b="0"/>
          </a:p>
        </p:txBody>
      </p:sp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6400800" y="2420938"/>
          <a:ext cx="2743200" cy="23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09" name="Designer Drawing" r:id="rId4" imgW="5020560" imgH="4325760" progId="Designer.Drawing.8">
                  <p:embed/>
                </p:oleObj>
              </mc:Choice>
              <mc:Fallback>
                <p:oleObj name="Designer Drawing" r:id="rId4" imgW="5020560" imgH="4325760" progId="Designer.Drawing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420938"/>
                        <a:ext cx="2743200" cy="23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5" name="Object 7"/>
          <p:cNvGraphicFramePr>
            <a:graphicFrameLocks noChangeAspect="1"/>
          </p:cNvGraphicFramePr>
          <p:nvPr/>
        </p:nvGraphicFramePr>
        <p:xfrm>
          <a:off x="5562600" y="4333875"/>
          <a:ext cx="2751138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10" name="Designer Drawing" r:id="rId6" imgW="5038920" imgH="4246560" progId="Designer.Drawing.8">
                  <p:embed/>
                </p:oleObj>
              </mc:Choice>
              <mc:Fallback>
                <p:oleObj name="Designer Drawing" r:id="rId6" imgW="5038920" imgH="4246560" progId="Designer.Drawing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333875"/>
                        <a:ext cx="2751138" cy="231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6" name="Text Box 8"/>
          <p:cNvSpPr txBox="1">
            <a:spLocks noChangeArrowheads="1"/>
          </p:cNvSpPr>
          <p:nvPr/>
        </p:nvSpPr>
        <p:spPr bwMode="auto">
          <a:xfrm>
            <a:off x="1066800" y="4459288"/>
            <a:ext cx="502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0513" indent="-290513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1"/>
              </a:buClr>
              <a:buSzPct val="150000"/>
              <a:buFont typeface="Arial" charset="0"/>
              <a:buChar char="+"/>
            </a:pPr>
            <a:r>
              <a:rPr lang="de-DE" b="0"/>
              <a:t>nur Verbesserungen möglich</a:t>
            </a:r>
          </a:p>
          <a:p>
            <a:pPr>
              <a:buClr>
                <a:schemeClr val="accent1"/>
              </a:buClr>
              <a:buSzPct val="150000"/>
              <a:buFont typeface="Arial" charset="0"/>
              <a:buChar char="+"/>
            </a:pPr>
            <a:r>
              <a:rPr lang="de-DE" b="0"/>
              <a:t>kein „Vergessen“ von guten Lösungen</a:t>
            </a:r>
            <a:endParaRPr lang="en-US" b="0"/>
          </a:p>
        </p:txBody>
      </p:sp>
      <p:sp>
        <p:nvSpPr>
          <p:cNvPr id="334857" name="Text Box 9"/>
          <p:cNvSpPr txBox="1">
            <a:spLocks noChangeArrowheads="1"/>
          </p:cNvSpPr>
          <p:nvPr/>
        </p:nvSpPr>
        <p:spPr bwMode="auto">
          <a:xfrm>
            <a:off x="1066800" y="5068888"/>
            <a:ext cx="403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0513" indent="-290513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hlink"/>
              </a:buClr>
              <a:buSzPct val="150000"/>
              <a:buFont typeface="Arial" charset="0"/>
              <a:buChar char="−"/>
            </a:pPr>
            <a:r>
              <a:rPr lang="de-DE" b="0" dirty="0"/>
              <a:t>„Hängenbleiben“ in lokalen Minima</a:t>
            </a:r>
          </a:p>
          <a:p>
            <a:pPr>
              <a:buClr>
                <a:schemeClr val="hlink"/>
              </a:buClr>
              <a:buSzPct val="150000"/>
              <a:buFont typeface="Arial" charset="0"/>
              <a:buChar char="−"/>
            </a:pPr>
            <a:r>
              <a:rPr lang="de-DE" b="0" dirty="0"/>
              <a:t>zufällig gute Lösungen </a:t>
            </a:r>
            <a:r>
              <a:rPr lang="de-DE" b="0" dirty="0" smtClean="0"/>
              <a:t>bleiben </a:t>
            </a:r>
            <a:r>
              <a:rPr lang="de-DE" b="0" dirty="0"/>
              <a:t>in der </a:t>
            </a:r>
            <a:r>
              <a:rPr lang="de-DE" b="0" dirty="0" smtClean="0"/>
              <a:t>Population</a:t>
            </a:r>
            <a:br>
              <a:rPr lang="de-DE" b="0" dirty="0" smtClean="0"/>
            </a:br>
            <a:r>
              <a:rPr lang="de-DE" b="0" dirty="0" smtClean="0"/>
              <a:t>(verrauschte </a:t>
            </a:r>
            <a:r>
              <a:rPr lang="de-DE" b="0" dirty="0"/>
              <a:t>Qualitätsfunktion) </a:t>
            </a:r>
            <a:endParaRPr lang="en-US" b="0" dirty="0"/>
          </a:p>
        </p:txBody>
      </p:sp>
      <p:sp>
        <p:nvSpPr>
          <p:cNvPr id="334858" name="Text Box 10"/>
          <p:cNvSpPr txBox="1">
            <a:spLocks noChangeArrowheads="1"/>
          </p:cNvSpPr>
          <p:nvPr/>
        </p:nvSpPr>
        <p:spPr bwMode="auto">
          <a:xfrm>
            <a:off x="609600" y="3962400"/>
            <a:ext cx="180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0" i="1"/>
              <a:t>plus Strategie:</a:t>
            </a:r>
            <a:endParaRPr lang="en-US" sz="2000" b="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990600" y="1870085"/>
            <a:ext cx="5807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 dirty="0"/>
              <a:t>http://shark-project.sourceforge.net/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533400" y="1260485"/>
            <a:ext cx="2143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0" dirty="0"/>
              <a:t>EA –Library:</a:t>
            </a:r>
            <a:endParaRPr lang="en-US" sz="2800" b="0" dirty="0"/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5927725" y="5370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b="0"/>
          </a:p>
        </p:txBody>
      </p:sp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86691"/>
            <a:ext cx="9525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9649" y="5013799"/>
            <a:ext cx="52832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0" dirty="0" smtClean="0"/>
              <a:t>Vorlesung am 25. Juni fällt aus</a:t>
            </a:r>
            <a:endParaRPr lang="en-US" sz="28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523875" y="4572000"/>
            <a:ext cx="8162925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4762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/>
              <a:t>die Varianzen </a:t>
            </a:r>
            <a:r>
              <a:rPr lang="de-DE" sz="1600" b="0" dirty="0">
                <a:sym typeface="Symbol" pitchFamily="18" charset="2"/>
              </a:rPr>
              <a:t></a:t>
            </a:r>
            <a:r>
              <a:rPr lang="de-DE" sz="1600" b="0" baseline="30000" dirty="0"/>
              <a:t>2</a:t>
            </a:r>
            <a:r>
              <a:rPr lang="de-DE" sz="1400" b="0" dirty="0"/>
              <a:t> </a:t>
            </a:r>
            <a:r>
              <a:rPr lang="de-DE" sz="1600" b="0" dirty="0"/>
              <a:t>(Strategieparameter) beeinflussen die </a:t>
            </a:r>
            <a:r>
              <a:rPr lang="de-DE" sz="1600" b="0" dirty="0" err="1"/>
              <a:t>Mutationstärke</a:t>
            </a:r>
            <a:r>
              <a:rPr lang="de-DE" sz="1600" b="0" dirty="0"/>
              <a:t> (Schrittweite), </a:t>
            </a:r>
            <a:br>
              <a:rPr lang="de-DE" sz="1600" b="0" dirty="0"/>
            </a:br>
            <a:r>
              <a:rPr lang="de-DE" sz="1600" b="0" dirty="0"/>
              <a:t>d.h. die Veränderung die zu den Objektparametern addiert wird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1600" b="0" dirty="0"/>
              <a:t>die optimale Größe der Varianzen ist von der lokalen Topologie des Suchraumes </a:t>
            </a:r>
            <a:br>
              <a:rPr lang="de-DE" sz="1600" b="0" dirty="0"/>
            </a:br>
            <a:r>
              <a:rPr lang="de-DE" sz="1600" b="0" dirty="0" smtClean="0"/>
              <a:t>und </a:t>
            </a:r>
            <a:r>
              <a:rPr lang="de-DE" sz="1600" b="0" dirty="0"/>
              <a:t>vom Zustand der </a:t>
            </a:r>
            <a:r>
              <a:rPr lang="de-DE" sz="1600" b="0" dirty="0" smtClean="0"/>
              <a:t>Population abhängig </a:t>
            </a:r>
            <a:endParaRPr lang="de-DE" sz="1600" b="0" dirty="0"/>
          </a:p>
        </p:txBody>
      </p:sp>
      <p:pic>
        <p:nvPicPr>
          <p:cNvPr id="300037" name="Picture 5" descr="gaussComp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19200"/>
            <a:ext cx="432911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0039" name="Oval 7"/>
          <p:cNvSpPr>
            <a:spLocks noChangeArrowheads="1"/>
          </p:cNvSpPr>
          <p:nvPr/>
        </p:nvSpPr>
        <p:spPr bwMode="auto">
          <a:xfrm>
            <a:off x="2173288" y="1668463"/>
            <a:ext cx="1447800" cy="45085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0040" name="Line 8"/>
          <p:cNvSpPr>
            <a:spLocks noChangeShapeType="1"/>
          </p:cNvSpPr>
          <p:nvPr/>
        </p:nvSpPr>
        <p:spPr bwMode="auto">
          <a:xfrm>
            <a:off x="2859088" y="1905000"/>
            <a:ext cx="755650" cy="63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0041" name="Text Box 9"/>
          <p:cNvSpPr txBox="1">
            <a:spLocks noChangeArrowheads="1"/>
          </p:cNvSpPr>
          <p:nvPr/>
        </p:nvSpPr>
        <p:spPr bwMode="auto">
          <a:xfrm>
            <a:off x="3087688" y="1600200"/>
            <a:ext cx="322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>
                <a:solidFill>
                  <a:srgbClr val="FF0000"/>
                </a:solidFill>
                <a:sym typeface="Symbol" pitchFamily="18" charset="2"/>
              </a:rPr>
              <a:t></a:t>
            </a:r>
            <a:endParaRPr lang="de-DE" b="0">
              <a:solidFill>
                <a:srgbClr val="FF0000"/>
              </a:solidFill>
            </a:endParaRPr>
          </a:p>
        </p:txBody>
      </p:sp>
      <p:sp>
        <p:nvSpPr>
          <p:cNvPr id="300045" name="Text Box 13"/>
          <p:cNvSpPr txBox="1">
            <a:spLocks noChangeArrowheads="1"/>
          </p:cNvSpPr>
          <p:nvPr/>
        </p:nvSpPr>
        <p:spPr bwMode="auto">
          <a:xfrm rot="687120">
            <a:off x="1106488" y="3657600"/>
            <a:ext cx="120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3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200"/>
              <a:t>Parameter 1</a:t>
            </a:r>
          </a:p>
        </p:txBody>
      </p:sp>
      <p:sp>
        <p:nvSpPr>
          <p:cNvPr id="300046" name="Text Box 14"/>
          <p:cNvSpPr txBox="1">
            <a:spLocks noChangeArrowheads="1"/>
          </p:cNvSpPr>
          <p:nvPr/>
        </p:nvSpPr>
        <p:spPr bwMode="auto">
          <a:xfrm rot="-2192505">
            <a:off x="954088" y="2819400"/>
            <a:ext cx="120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3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200"/>
              <a:t>Parameter 2</a:t>
            </a:r>
          </a:p>
        </p:txBody>
      </p:sp>
      <p:sp>
        <p:nvSpPr>
          <p:cNvPr id="300050" name="Text Box 18"/>
          <p:cNvSpPr txBox="1">
            <a:spLocks noChangeArrowheads="1"/>
          </p:cNvSpPr>
          <p:nvPr/>
        </p:nvSpPr>
        <p:spPr bwMode="auto">
          <a:xfrm>
            <a:off x="3163888" y="13716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3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200"/>
              <a:t>Eltern</a:t>
            </a:r>
          </a:p>
        </p:txBody>
      </p:sp>
      <p:sp>
        <p:nvSpPr>
          <p:cNvPr id="300051" name="Text Box 19"/>
          <p:cNvSpPr txBox="1">
            <a:spLocks noChangeArrowheads="1"/>
          </p:cNvSpPr>
          <p:nvPr/>
        </p:nvSpPr>
        <p:spPr bwMode="auto">
          <a:xfrm rot="15843188">
            <a:off x="276225" y="2430463"/>
            <a:ext cx="120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3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200"/>
              <a:t>Wk. für Nachkomme</a:t>
            </a:r>
          </a:p>
        </p:txBody>
      </p:sp>
      <p:sp>
        <p:nvSpPr>
          <p:cNvPr id="300052" name="Line 20"/>
          <p:cNvSpPr>
            <a:spLocks noChangeShapeType="1"/>
          </p:cNvSpPr>
          <p:nvPr/>
        </p:nvSpPr>
        <p:spPr bwMode="auto">
          <a:xfrm flipH="1">
            <a:off x="2935288" y="1524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54" name="Line 22"/>
          <p:cNvSpPr>
            <a:spLocks noChangeShapeType="1"/>
          </p:cNvSpPr>
          <p:nvPr/>
        </p:nvSpPr>
        <p:spPr bwMode="auto">
          <a:xfrm flipV="1">
            <a:off x="5578475" y="16764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5" name="Line 23"/>
          <p:cNvSpPr>
            <a:spLocks noChangeShapeType="1"/>
          </p:cNvSpPr>
          <p:nvPr/>
        </p:nvSpPr>
        <p:spPr bwMode="auto">
          <a:xfrm>
            <a:off x="5578475" y="3962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6" name="Oval 24"/>
          <p:cNvSpPr>
            <a:spLocks noChangeArrowheads="1"/>
          </p:cNvSpPr>
          <p:nvPr/>
        </p:nvSpPr>
        <p:spPr bwMode="auto">
          <a:xfrm>
            <a:off x="6226175" y="2108200"/>
            <a:ext cx="1524000" cy="152400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57" name="Oval 25"/>
          <p:cNvSpPr>
            <a:spLocks noChangeArrowheads="1"/>
          </p:cNvSpPr>
          <p:nvPr/>
        </p:nvSpPr>
        <p:spPr bwMode="auto">
          <a:xfrm>
            <a:off x="6645275" y="2514600"/>
            <a:ext cx="6858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0058" name="Group 26"/>
          <p:cNvGrpSpPr>
            <a:grpSpLocks/>
          </p:cNvGrpSpPr>
          <p:nvPr/>
        </p:nvGrpSpPr>
        <p:grpSpPr bwMode="auto">
          <a:xfrm>
            <a:off x="6950075" y="2819400"/>
            <a:ext cx="76200" cy="76200"/>
            <a:chOff x="3024" y="3408"/>
            <a:chExt cx="48" cy="48"/>
          </a:xfrm>
        </p:grpSpPr>
        <p:sp>
          <p:nvSpPr>
            <p:cNvPr id="300059" name="Line 27"/>
            <p:cNvSpPr>
              <a:spLocks noChangeShapeType="1"/>
            </p:cNvSpPr>
            <p:nvPr/>
          </p:nvSpPr>
          <p:spPr bwMode="auto">
            <a:xfrm flipV="1">
              <a:off x="3024" y="340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060" name="Line 28"/>
            <p:cNvSpPr>
              <a:spLocks noChangeShapeType="1"/>
            </p:cNvSpPr>
            <p:nvPr/>
          </p:nvSpPr>
          <p:spPr bwMode="auto">
            <a:xfrm flipH="1" flipV="1">
              <a:off x="3024" y="340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0061" name="Text Box 29"/>
          <p:cNvSpPr txBox="1">
            <a:spLocks noChangeArrowheads="1"/>
          </p:cNvSpPr>
          <p:nvPr/>
        </p:nvSpPr>
        <p:spPr bwMode="auto">
          <a:xfrm>
            <a:off x="7483475" y="2057400"/>
            <a:ext cx="40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>
                <a:sym typeface="Symbol" pitchFamily="18" charset="2"/>
              </a:rPr>
              <a:t></a:t>
            </a:r>
            <a:r>
              <a:rPr lang="de-DE" b="0" baseline="-25000">
                <a:sym typeface="Symbol" pitchFamily="18" charset="2"/>
              </a:rPr>
              <a:t>1</a:t>
            </a:r>
            <a:endParaRPr lang="de-DE" b="0">
              <a:sym typeface="Symbol" pitchFamily="18" charset="2"/>
            </a:endParaRPr>
          </a:p>
        </p:txBody>
      </p:sp>
      <p:sp>
        <p:nvSpPr>
          <p:cNvPr id="300062" name="Text Box 30"/>
          <p:cNvSpPr txBox="1">
            <a:spLocks noChangeArrowheads="1"/>
          </p:cNvSpPr>
          <p:nvPr/>
        </p:nvSpPr>
        <p:spPr bwMode="auto">
          <a:xfrm>
            <a:off x="7289800" y="2590800"/>
            <a:ext cx="40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>
                <a:sym typeface="Symbol" pitchFamily="18" charset="2"/>
              </a:rPr>
              <a:t></a:t>
            </a:r>
            <a:r>
              <a:rPr lang="de-DE" b="0" baseline="-25000">
                <a:sym typeface="Symbol" pitchFamily="18" charset="2"/>
              </a:rPr>
              <a:t>2</a:t>
            </a:r>
            <a:endParaRPr lang="de-DE" b="0">
              <a:sym typeface="Symbol" pitchFamily="18" charset="2"/>
            </a:endParaRPr>
          </a:p>
        </p:txBody>
      </p:sp>
      <p:sp>
        <p:nvSpPr>
          <p:cNvPr id="300063" name="Text Box 31"/>
          <p:cNvSpPr txBox="1">
            <a:spLocks noChangeArrowheads="1"/>
          </p:cNvSpPr>
          <p:nvPr/>
        </p:nvSpPr>
        <p:spPr bwMode="auto">
          <a:xfrm>
            <a:off x="5959475" y="1676400"/>
            <a:ext cx="78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Eltern</a:t>
            </a:r>
          </a:p>
        </p:txBody>
      </p:sp>
      <p:sp>
        <p:nvSpPr>
          <p:cNvPr id="300064" name="Text Box 32"/>
          <p:cNvSpPr txBox="1">
            <a:spLocks noChangeArrowheads="1"/>
          </p:cNvSpPr>
          <p:nvPr/>
        </p:nvSpPr>
        <p:spPr bwMode="auto">
          <a:xfrm>
            <a:off x="8093075" y="3962400"/>
            <a:ext cx="336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b="0"/>
              <a:t>x</a:t>
            </a:r>
            <a:r>
              <a:rPr lang="de-DE" sz="1400" b="0" baseline="-25000"/>
              <a:t>1</a:t>
            </a:r>
            <a:endParaRPr lang="de-DE" sz="1400" b="0"/>
          </a:p>
        </p:txBody>
      </p:sp>
      <p:sp>
        <p:nvSpPr>
          <p:cNvPr id="300065" name="Text Box 33"/>
          <p:cNvSpPr txBox="1">
            <a:spLocks noChangeArrowheads="1"/>
          </p:cNvSpPr>
          <p:nvPr/>
        </p:nvSpPr>
        <p:spPr bwMode="auto">
          <a:xfrm rot="16200000">
            <a:off x="5257800" y="1768475"/>
            <a:ext cx="336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b="0"/>
              <a:t>x</a:t>
            </a:r>
            <a:r>
              <a:rPr lang="de-DE" sz="1400" b="0" baseline="-25000"/>
              <a:t>2</a:t>
            </a:r>
            <a:endParaRPr lang="de-DE" sz="1400" b="0"/>
          </a:p>
        </p:txBody>
      </p:sp>
      <p:sp>
        <p:nvSpPr>
          <p:cNvPr id="300066" name="Line 34"/>
          <p:cNvSpPr>
            <a:spLocks noChangeShapeType="1"/>
          </p:cNvSpPr>
          <p:nvPr/>
        </p:nvSpPr>
        <p:spPr bwMode="auto">
          <a:xfrm>
            <a:off x="6492875" y="2057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67" name="Text Box 35"/>
          <p:cNvSpPr txBox="1">
            <a:spLocks noChangeArrowheads="1"/>
          </p:cNvSpPr>
          <p:nvPr/>
        </p:nvSpPr>
        <p:spPr bwMode="auto">
          <a:xfrm>
            <a:off x="5334000" y="1066800"/>
            <a:ext cx="3276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400" b="0"/>
              <a:t>Wahrscheinlichkeit für die Erzeugung eines Nachkommens</a:t>
            </a:r>
          </a:p>
        </p:txBody>
      </p:sp>
      <p:sp>
        <p:nvSpPr>
          <p:cNvPr id="300068" name="Rectangle 36"/>
          <p:cNvSpPr>
            <a:spLocks noChangeArrowheads="1"/>
          </p:cNvSpPr>
          <p:nvPr/>
        </p:nvSpPr>
        <p:spPr bwMode="auto">
          <a:xfrm>
            <a:off x="7635875" y="3352800"/>
            <a:ext cx="974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>
                <a:sym typeface="Symbol" pitchFamily="18" charset="2"/>
              </a:rPr>
              <a:t>1 &gt; 2</a:t>
            </a:r>
          </a:p>
        </p:txBody>
      </p:sp>
      <p:sp>
        <p:nvSpPr>
          <p:cNvPr id="300069" name="Rectangle 3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Mutationsweite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Schrittweitenanpassung</a:t>
            </a:r>
          </a:p>
        </p:txBody>
      </p:sp>
      <p:pic>
        <p:nvPicPr>
          <p:cNvPr id="325636" name="Picture 4" descr="Dimensio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427413" cy="25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2057400" y="3789363"/>
            <a:ext cx="1347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Parameter 1</a:t>
            </a:r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 rot="16200000">
            <a:off x="443706" y="2663032"/>
            <a:ext cx="1347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Parameter 2</a:t>
            </a:r>
          </a:p>
        </p:txBody>
      </p:sp>
      <p:sp>
        <p:nvSpPr>
          <p:cNvPr id="325639" name="Line 7"/>
          <p:cNvSpPr>
            <a:spLocks noChangeShapeType="1"/>
          </p:cNvSpPr>
          <p:nvPr/>
        </p:nvSpPr>
        <p:spPr bwMode="auto">
          <a:xfrm>
            <a:off x="1328738" y="38179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40" name="Line 8"/>
          <p:cNvSpPr>
            <a:spLocks noChangeShapeType="1"/>
          </p:cNvSpPr>
          <p:nvPr/>
        </p:nvSpPr>
        <p:spPr bwMode="auto">
          <a:xfrm flipH="1" flipV="1">
            <a:off x="1333500" y="16129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5642" name="Picture 10" descr="Dimension100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3427413" cy="25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43" name="Text Box 11"/>
          <p:cNvSpPr txBox="1">
            <a:spLocks noChangeArrowheads="1"/>
          </p:cNvSpPr>
          <p:nvPr/>
        </p:nvSpPr>
        <p:spPr bwMode="auto">
          <a:xfrm>
            <a:off x="6011863" y="3802063"/>
            <a:ext cx="1347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Parameter 1</a:t>
            </a:r>
          </a:p>
        </p:txBody>
      </p:sp>
      <p:sp>
        <p:nvSpPr>
          <p:cNvPr id="325644" name="Rectangle 12"/>
          <p:cNvSpPr>
            <a:spLocks noChangeArrowheads="1"/>
          </p:cNvSpPr>
          <p:nvPr/>
        </p:nvSpPr>
        <p:spPr bwMode="auto">
          <a:xfrm rot="16200000">
            <a:off x="4398169" y="2675732"/>
            <a:ext cx="1347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Parameter 2</a:t>
            </a:r>
          </a:p>
        </p:txBody>
      </p:sp>
      <p:sp>
        <p:nvSpPr>
          <p:cNvPr id="325645" name="Line 13"/>
          <p:cNvSpPr>
            <a:spLocks noChangeShapeType="1"/>
          </p:cNvSpPr>
          <p:nvPr/>
        </p:nvSpPr>
        <p:spPr bwMode="auto">
          <a:xfrm>
            <a:off x="5283200" y="38306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46" name="Line 14"/>
          <p:cNvSpPr>
            <a:spLocks noChangeShapeType="1"/>
          </p:cNvSpPr>
          <p:nvPr/>
        </p:nvSpPr>
        <p:spPr bwMode="auto">
          <a:xfrm flipH="1" flipV="1">
            <a:off x="5287963" y="16256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47" name="Text Box 15"/>
          <p:cNvSpPr txBox="1">
            <a:spLocks noChangeArrowheads="1"/>
          </p:cNvSpPr>
          <p:nvPr/>
        </p:nvSpPr>
        <p:spPr bwMode="auto">
          <a:xfrm>
            <a:off x="1371600" y="1731963"/>
            <a:ext cx="676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N = 2</a:t>
            </a:r>
          </a:p>
        </p:txBody>
      </p:sp>
      <p:sp>
        <p:nvSpPr>
          <p:cNvPr id="325648" name="Text Box 16"/>
          <p:cNvSpPr txBox="1">
            <a:spLocks noChangeArrowheads="1"/>
          </p:cNvSpPr>
          <p:nvPr/>
        </p:nvSpPr>
        <p:spPr bwMode="auto">
          <a:xfrm>
            <a:off x="5419725" y="1676400"/>
            <a:ext cx="90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N = 100</a:t>
            </a:r>
          </a:p>
        </p:txBody>
      </p:sp>
      <p:pic>
        <p:nvPicPr>
          <p:cNvPr id="325649" name="Picture 17" descr="Rechenber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4675188"/>
            <a:ext cx="3349625" cy="16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50" name="Picture 18" descr="Rechenberg3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84563"/>
            <a:ext cx="12747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52" name="Rectangle 20"/>
          <p:cNvSpPr>
            <a:spLocks noChangeArrowheads="1"/>
          </p:cNvSpPr>
          <p:nvPr/>
        </p:nvSpPr>
        <p:spPr bwMode="auto">
          <a:xfrm>
            <a:off x="2895600" y="6286500"/>
            <a:ext cx="464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700"/>
              <a:t>aus: Ingo Rechenberg, Evolutionsstrategie '94, </a:t>
            </a:r>
            <a:r>
              <a:rPr lang="en-US" sz="700" b="0"/>
              <a:t>Frommann-Holzboog , </a:t>
            </a:r>
            <a:br>
              <a:rPr lang="en-US" sz="700" b="0"/>
            </a:br>
            <a:r>
              <a:rPr lang="en-US" sz="700" b="0"/>
              <a:t>Stuttgart 1994 / ISBN 3-7728-1642-8</a:t>
            </a:r>
            <a:r>
              <a:rPr lang="en-US" sz="700"/>
              <a:t> </a:t>
            </a:r>
          </a:p>
        </p:txBody>
      </p:sp>
      <p:sp>
        <p:nvSpPr>
          <p:cNvPr id="325653" name="Text Box 21"/>
          <p:cNvSpPr txBox="1">
            <a:spLocks noChangeArrowheads="1"/>
          </p:cNvSpPr>
          <p:nvPr/>
        </p:nvSpPr>
        <p:spPr bwMode="auto">
          <a:xfrm>
            <a:off x="3000375" y="4419600"/>
            <a:ext cx="301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Erfolgswahrscheinlichkeit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Anpassung der </a:t>
            </a:r>
            <a:r>
              <a:rPr lang="de-DE" dirty="0" smtClean="0">
                <a:solidFill>
                  <a:schemeClr val="tx1"/>
                </a:solidFill>
              </a:rPr>
              <a:t>Mutationsstärke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1066800" y="2695575"/>
            <a:ext cx="6705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600" b="0" dirty="0"/>
              <a:t>basiert auf der Analyse der </a:t>
            </a:r>
            <a:r>
              <a:rPr lang="de-DE" sz="1600" b="0" i="1" dirty="0"/>
              <a:t>Fortschrittsgeschwindigkeit</a:t>
            </a:r>
            <a:r>
              <a:rPr lang="de-DE" sz="1600" b="0" dirty="0"/>
              <a:t> für das Korridormodell und Kugelmodell.</a:t>
            </a:r>
          </a:p>
        </p:txBody>
      </p:sp>
      <p:sp>
        <p:nvSpPr>
          <p:cNvPr id="316423" name="Text Box 7"/>
          <p:cNvSpPr txBox="1">
            <a:spLocks noChangeArrowheads="1"/>
          </p:cNvSpPr>
          <p:nvPr/>
        </p:nvSpPr>
        <p:spPr bwMode="auto">
          <a:xfrm>
            <a:off x="609600" y="990600"/>
            <a:ext cx="33137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Anpassung der Schrittweite:</a:t>
            </a:r>
          </a:p>
        </p:txBody>
      </p:sp>
      <p:sp>
        <p:nvSpPr>
          <p:cNvPr id="316424" name="Text Box 8"/>
          <p:cNvSpPr txBox="1">
            <a:spLocks noChangeArrowheads="1"/>
          </p:cNvSpPr>
          <p:nvPr/>
        </p:nvSpPr>
        <p:spPr bwMode="auto">
          <a:xfrm>
            <a:off x="1066800" y="3276600"/>
            <a:ext cx="61205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600" b="0" dirty="0"/>
              <a:t>m</a:t>
            </a:r>
            <a:r>
              <a:rPr lang="de-DE" sz="1600" b="0" dirty="0" smtClean="0"/>
              <a:t>aximaler </a:t>
            </a:r>
            <a:r>
              <a:rPr lang="de-DE" sz="1600" b="0" dirty="0"/>
              <a:t>Fortschritt, wenn 1/5 der Nachkommen besser sind</a:t>
            </a:r>
          </a:p>
        </p:txBody>
      </p:sp>
      <p:sp>
        <p:nvSpPr>
          <p:cNvPr id="316425" name="Text Box 9"/>
          <p:cNvSpPr txBox="1">
            <a:spLocks noChangeArrowheads="1"/>
          </p:cNvSpPr>
          <p:nvPr/>
        </p:nvSpPr>
        <p:spPr bwMode="auto">
          <a:xfrm>
            <a:off x="1447800" y="4371975"/>
            <a:ext cx="4343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lphaLcParenR"/>
            </a:pPr>
            <a:r>
              <a:rPr lang="de-DE" sz="1600" b="0" dirty="0"/>
              <a:t>bestimmen wie viele Nachkommen besser als die Eltern sind</a:t>
            </a:r>
          </a:p>
          <a:p>
            <a:pPr>
              <a:buFontTx/>
              <a:buAutoNum type="alphaLcParenR"/>
            </a:pPr>
            <a:r>
              <a:rPr lang="de-DE" sz="1600" b="0" dirty="0"/>
              <a:t>vergrößern / verkleinern der Schrittweite je nach Ergebnis</a:t>
            </a:r>
          </a:p>
        </p:txBody>
      </p:sp>
      <p:sp>
        <p:nvSpPr>
          <p:cNvPr id="316426" name="Text Box 10"/>
          <p:cNvSpPr txBox="1">
            <a:spLocks noChangeArrowheads="1"/>
          </p:cNvSpPr>
          <p:nvPr/>
        </p:nvSpPr>
        <p:spPr bwMode="auto">
          <a:xfrm>
            <a:off x="1060450" y="3959225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i="1" dirty="0"/>
              <a:t>Algorithmus</a:t>
            </a:r>
          </a:p>
        </p:txBody>
      </p:sp>
      <p:pic>
        <p:nvPicPr>
          <p:cNvPr id="31642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24400"/>
            <a:ext cx="21336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6448" name="Rectangle 32"/>
          <p:cNvSpPr>
            <a:spLocks noChangeArrowheads="1"/>
          </p:cNvSpPr>
          <p:nvPr/>
        </p:nvSpPr>
        <p:spPr bwMode="auto">
          <a:xfrm>
            <a:off x="6096000" y="6400800"/>
            <a:ext cx="2819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 b="0"/>
              <a:t>Ingo Rechenberg, Eine bionische Welt im Jahr 2099</a:t>
            </a:r>
          </a:p>
        </p:txBody>
      </p:sp>
      <p:sp>
        <p:nvSpPr>
          <p:cNvPr id="316450" name="Rectangle 34"/>
          <p:cNvSpPr>
            <a:spLocks noChangeArrowheads="1"/>
          </p:cNvSpPr>
          <p:nvPr/>
        </p:nvSpPr>
        <p:spPr bwMode="auto">
          <a:xfrm>
            <a:off x="1066800" y="1363251"/>
            <a:ext cx="594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600" b="0" dirty="0" smtClean="0"/>
              <a:t>Optimale Mutationsweite -&gt; Maximaler Fortschritt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b="0" dirty="0" smtClean="0"/>
              <a:t>Anpassung </a:t>
            </a:r>
            <a:r>
              <a:rPr lang="de-DE" sz="1600" b="0" dirty="0"/>
              <a:t>der Mutationsstärke ein Optimierungsproblem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2340489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1/5 - Erfolgsregel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209550" y="228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sz="2400" b="0"/>
          </a:p>
        </p:txBody>
      </p:sp>
      <p:pic>
        <p:nvPicPr>
          <p:cNvPr id="301060" name="Picture 4" descr="berg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20135" r="12589" b="8389"/>
          <a:stretch>
            <a:fillRect/>
          </a:stretch>
        </p:blipFill>
        <p:spPr bwMode="auto">
          <a:xfrm>
            <a:off x="5410200" y="41910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1061" name="Oval 5"/>
          <p:cNvSpPr>
            <a:spLocks noChangeArrowheads="1"/>
          </p:cNvSpPr>
          <p:nvPr/>
        </p:nvSpPr>
        <p:spPr bwMode="auto">
          <a:xfrm rot="1715407">
            <a:off x="6323013" y="5335588"/>
            <a:ext cx="434975" cy="41751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62" name="Oval 6"/>
          <p:cNvSpPr>
            <a:spLocks noChangeArrowheads="1"/>
          </p:cNvSpPr>
          <p:nvPr/>
        </p:nvSpPr>
        <p:spPr bwMode="auto">
          <a:xfrm rot="1292413">
            <a:off x="6477000" y="4868863"/>
            <a:ext cx="533400" cy="55403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63" name="Oval 7"/>
          <p:cNvSpPr>
            <a:spLocks noChangeArrowheads="1"/>
          </p:cNvSpPr>
          <p:nvPr/>
        </p:nvSpPr>
        <p:spPr bwMode="auto">
          <a:xfrm rot="654003">
            <a:off x="6629400" y="4419600"/>
            <a:ext cx="533400" cy="492125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64" name="Line 8"/>
          <p:cNvSpPr>
            <a:spLocks noChangeShapeType="1"/>
          </p:cNvSpPr>
          <p:nvPr/>
        </p:nvSpPr>
        <p:spPr bwMode="auto">
          <a:xfrm flipV="1">
            <a:off x="6538913" y="5408613"/>
            <a:ext cx="85725" cy="1809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65" name="Line 9"/>
          <p:cNvSpPr>
            <a:spLocks noChangeShapeType="1"/>
          </p:cNvSpPr>
          <p:nvPr/>
        </p:nvSpPr>
        <p:spPr bwMode="auto">
          <a:xfrm rot="21081152" flipV="1">
            <a:off x="6819900" y="4457700"/>
            <a:ext cx="161925" cy="4000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66" name="Line 10"/>
          <p:cNvSpPr>
            <a:spLocks noChangeShapeType="1"/>
          </p:cNvSpPr>
          <p:nvPr/>
        </p:nvSpPr>
        <p:spPr bwMode="auto">
          <a:xfrm rot="20988278" flipV="1">
            <a:off x="6705600" y="5029200"/>
            <a:ext cx="133350" cy="2460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67" name="Text Box 11"/>
          <p:cNvSpPr txBox="1">
            <a:spLocks noChangeArrowheads="1"/>
          </p:cNvSpPr>
          <p:nvPr/>
        </p:nvSpPr>
        <p:spPr bwMode="auto">
          <a:xfrm>
            <a:off x="990600" y="1810434"/>
            <a:ext cx="68278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0" hangingPunct="0">
              <a:spcBef>
                <a:spcPct val="50000"/>
              </a:spcBef>
            </a:pPr>
            <a:r>
              <a:rPr lang="de-DE" b="0" dirty="0"/>
              <a:t>die </a:t>
            </a:r>
            <a:r>
              <a:rPr lang="de-DE" b="0" dirty="0" smtClean="0"/>
              <a:t>Mutationsweiten </a:t>
            </a:r>
            <a:r>
              <a:rPr lang="de-DE" b="0" dirty="0">
                <a:latin typeface="Symbol" pitchFamily="18" charset="2"/>
              </a:rPr>
              <a:t>s</a:t>
            </a:r>
            <a:r>
              <a:rPr lang="de-DE" b="0" baseline="-25000" dirty="0"/>
              <a:t>i</a:t>
            </a:r>
            <a:r>
              <a:rPr lang="de-DE" b="0" baseline="30000" dirty="0"/>
              <a:t>2</a:t>
            </a:r>
            <a:r>
              <a:rPr lang="de-DE" b="0" dirty="0"/>
              <a:t> werden selbst Gegenstand der evolutionären </a:t>
            </a:r>
            <a:r>
              <a:rPr lang="de-DE" b="0" dirty="0" smtClean="0"/>
              <a:t>Optimierung</a:t>
            </a:r>
            <a:endParaRPr lang="de-DE" b="0" dirty="0"/>
          </a:p>
        </p:txBody>
      </p:sp>
      <p:sp>
        <p:nvSpPr>
          <p:cNvPr id="301068" name="Text Box 12"/>
          <p:cNvSpPr txBox="1">
            <a:spLocks noChangeArrowheads="1"/>
          </p:cNvSpPr>
          <p:nvPr/>
        </p:nvSpPr>
        <p:spPr bwMode="auto">
          <a:xfrm>
            <a:off x="416404" y="990600"/>
            <a:ext cx="32496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dirty="0" err="1"/>
              <a:t>mutative</a:t>
            </a:r>
            <a:r>
              <a:rPr lang="de-DE" dirty="0"/>
              <a:t> Selbstadaptation</a:t>
            </a:r>
          </a:p>
        </p:txBody>
      </p:sp>
      <p:pic>
        <p:nvPicPr>
          <p:cNvPr id="301077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00400"/>
            <a:ext cx="3886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1078" name="Text Box 22"/>
          <p:cNvSpPr txBox="1">
            <a:spLocks noChangeArrowheads="1"/>
          </p:cNvSpPr>
          <p:nvPr/>
        </p:nvSpPr>
        <p:spPr bwMode="auto">
          <a:xfrm>
            <a:off x="1371600" y="3657600"/>
            <a:ext cx="1179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b="0"/>
              <a:t>Nachkomme</a:t>
            </a:r>
          </a:p>
        </p:txBody>
      </p:sp>
      <p:sp>
        <p:nvSpPr>
          <p:cNvPr id="301079" name="Text Box 23"/>
          <p:cNvSpPr txBox="1">
            <a:spLocks noChangeArrowheads="1"/>
          </p:cNvSpPr>
          <p:nvPr/>
        </p:nvSpPr>
        <p:spPr bwMode="auto">
          <a:xfrm>
            <a:off x="3048000" y="3657600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b="0"/>
              <a:t>Eltern</a:t>
            </a:r>
          </a:p>
        </p:txBody>
      </p:sp>
      <p:sp>
        <p:nvSpPr>
          <p:cNvPr id="301080" name="Text Box 24"/>
          <p:cNvSpPr txBox="1">
            <a:spLocks noChangeArrowheads="1"/>
          </p:cNvSpPr>
          <p:nvPr/>
        </p:nvSpPr>
        <p:spPr bwMode="auto">
          <a:xfrm>
            <a:off x="5293425" y="2895600"/>
            <a:ext cx="1101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b="0" dirty="0"/>
              <a:t>Schrittweite</a:t>
            </a:r>
          </a:p>
        </p:txBody>
      </p:sp>
      <p:sp>
        <p:nvSpPr>
          <p:cNvPr id="301081" name="Line 25"/>
          <p:cNvSpPr>
            <a:spLocks noChangeShapeType="1"/>
          </p:cNvSpPr>
          <p:nvPr/>
        </p:nvSpPr>
        <p:spPr bwMode="auto">
          <a:xfrm flipH="1">
            <a:off x="5012375" y="305987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82" name="Text Box 26"/>
          <p:cNvSpPr txBox="1">
            <a:spLocks noChangeArrowheads="1"/>
          </p:cNvSpPr>
          <p:nvPr/>
        </p:nvSpPr>
        <p:spPr bwMode="auto">
          <a:xfrm>
            <a:off x="4038600" y="36576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400" b="0"/>
              <a:t>zufällige Mutation</a:t>
            </a:r>
          </a:p>
        </p:txBody>
      </p:sp>
      <p:sp>
        <p:nvSpPr>
          <p:cNvPr id="301083" name="Rectangle 27"/>
          <p:cNvSpPr>
            <a:spLocks noChangeArrowheads="1"/>
          </p:cNvSpPr>
          <p:nvPr/>
        </p:nvSpPr>
        <p:spPr bwMode="auto">
          <a:xfrm>
            <a:off x="754823" y="4410075"/>
            <a:ext cx="46949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600" b="0" i="1" dirty="0"/>
              <a:t>„Waren die Objektparameter gut, so war auch die Schrittweite gut die zu ihrer Erzeugung genutzt wurde! - (im Mittel)“</a:t>
            </a:r>
          </a:p>
        </p:txBody>
      </p:sp>
      <p:sp>
        <p:nvSpPr>
          <p:cNvPr id="301096" name="Rectangle 4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Selbstadaptation der Mutationsweite</a:t>
            </a:r>
          </a:p>
        </p:txBody>
      </p:sp>
      <p:sp>
        <p:nvSpPr>
          <p:cNvPr id="301097" name="Oval 41"/>
          <p:cNvSpPr>
            <a:spLocks noChangeArrowheads="1"/>
          </p:cNvSpPr>
          <p:nvPr/>
        </p:nvSpPr>
        <p:spPr bwMode="auto">
          <a:xfrm rot="1292413">
            <a:off x="6858000" y="4267200"/>
            <a:ext cx="228600" cy="249238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98" name="Line 42"/>
          <p:cNvSpPr>
            <a:spLocks noChangeShapeType="1"/>
          </p:cNvSpPr>
          <p:nvPr/>
        </p:nvSpPr>
        <p:spPr bwMode="auto">
          <a:xfrm rot="21081152" flipV="1">
            <a:off x="6915150" y="4305300"/>
            <a:ext cx="11430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28194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Mutationsoperator: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95800"/>
            <a:ext cx="56134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1066800" y="1371600"/>
            <a:ext cx="304800" cy="304800"/>
          </a:xfrm>
          <a:prstGeom prst="rect">
            <a:avLst/>
          </a:prstGeom>
          <a:solidFill>
            <a:srgbClr val="00CCFF">
              <a:alpha val="39999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1676400" y="1371600"/>
            <a:ext cx="304800" cy="304800"/>
          </a:xfrm>
          <a:prstGeom prst="rect">
            <a:avLst/>
          </a:prstGeom>
          <a:solidFill>
            <a:srgbClr val="00CCFF">
              <a:alpha val="39999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19" name="Rectangle 7"/>
          <p:cNvSpPr>
            <a:spLocks noChangeArrowheads="1"/>
          </p:cNvSpPr>
          <p:nvPr/>
        </p:nvSpPr>
        <p:spPr bwMode="auto">
          <a:xfrm>
            <a:off x="1371600" y="1371600"/>
            <a:ext cx="304800" cy="304800"/>
          </a:xfrm>
          <a:prstGeom prst="rect">
            <a:avLst/>
          </a:prstGeom>
          <a:solidFill>
            <a:srgbClr val="00CCFF">
              <a:alpha val="39999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0" name="Rectangle 8"/>
          <p:cNvSpPr>
            <a:spLocks noChangeArrowheads="1"/>
          </p:cNvSpPr>
          <p:nvPr/>
        </p:nvSpPr>
        <p:spPr bwMode="auto">
          <a:xfrm>
            <a:off x="2895600" y="1371600"/>
            <a:ext cx="304800" cy="304800"/>
          </a:xfrm>
          <a:prstGeom prst="rect">
            <a:avLst/>
          </a:prstGeom>
          <a:solidFill>
            <a:srgbClr val="00CCFF">
              <a:alpha val="39999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1" name="Rectangle 9"/>
          <p:cNvSpPr>
            <a:spLocks noChangeArrowheads="1"/>
          </p:cNvSpPr>
          <p:nvPr/>
        </p:nvSpPr>
        <p:spPr bwMode="auto">
          <a:xfrm>
            <a:off x="3505200" y="1371600"/>
            <a:ext cx="304800" cy="304800"/>
          </a:xfrm>
          <a:prstGeom prst="rect">
            <a:avLst/>
          </a:prstGeom>
          <a:solidFill>
            <a:srgbClr val="00CCFF">
              <a:alpha val="39999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2" name="Rectangle 10"/>
          <p:cNvSpPr>
            <a:spLocks noChangeArrowheads="1"/>
          </p:cNvSpPr>
          <p:nvPr/>
        </p:nvSpPr>
        <p:spPr bwMode="auto">
          <a:xfrm>
            <a:off x="3200400" y="1371600"/>
            <a:ext cx="304800" cy="304800"/>
          </a:xfrm>
          <a:prstGeom prst="rect">
            <a:avLst/>
          </a:prstGeom>
          <a:solidFill>
            <a:srgbClr val="00CCFF">
              <a:alpha val="39999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3" name="Rectangle 11"/>
          <p:cNvSpPr>
            <a:spLocks noChangeArrowheads="1"/>
          </p:cNvSpPr>
          <p:nvPr/>
        </p:nvSpPr>
        <p:spPr bwMode="auto">
          <a:xfrm>
            <a:off x="1981200" y="1371600"/>
            <a:ext cx="304800" cy="304800"/>
          </a:xfrm>
          <a:prstGeom prst="rect">
            <a:avLst/>
          </a:prstGeom>
          <a:solidFill>
            <a:srgbClr val="00CCFF">
              <a:alpha val="39999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4" name="Rectangle 12"/>
          <p:cNvSpPr>
            <a:spLocks noChangeArrowheads="1"/>
          </p:cNvSpPr>
          <p:nvPr/>
        </p:nvSpPr>
        <p:spPr bwMode="auto">
          <a:xfrm>
            <a:off x="2590800" y="1371600"/>
            <a:ext cx="304800" cy="304800"/>
          </a:xfrm>
          <a:prstGeom prst="rect">
            <a:avLst/>
          </a:prstGeom>
          <a:solidFill>
            <a:srgbClr val="00CCFF">
              <a:alpha val="39999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5" name="Rectangle 13"/>
          <p:cNvSpPr>
            <a:spLocks noChangeArrowheads="1"/>
          </p:cNvSpPr>
          <p:nvPr/>
        </p:nvSpPr>
        <p:spPr bwMode="auto">
          <a:xfrm>
            <a:off x="2286000" y="1371600"/>
            <a:ext cx="304800" cy="304800"/>
          </a:xfrm>
          <a:prstGeom prst="rect">
            <a:avLst/>
          </a:prstGeom>
          <a:solidFill>
            <a:srgbClr val="00CCFF">
              <a:alpha val="39999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6" name="Rectangle 14"/>
          <p:cNvSpPr>
            <a:spLocks noChangeArrowheads="1"/>
          </p:cNvSpPr>
          <p:nvPr/>
        </p:nvSpPr>
        <p:spPr bwMode="auto">
          <a:xfrm>
            <a:off x="3810000" y="1371600"/>
            <a:ext cx="304800" cy="304800"/>
          </a:xfrm>
          <a:prstGeom prst="rect">
            <a:avLst/>
          </a:prstGeom>
          <a:solidFill>
            <a:schemeClr val="folHlink">
              <a:alpha val="7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7" name="Rectangle 15"/>
          <p:cNvSpPr>
            <a:spLocks noChangeArrowheads="1"/>
          </p:cNvSpPr>
          <p:nvPr/>
        </p:nvSpPr>
        <p:spPr bwMode="auto">
          <a:xfrm>
            <a:off x="762000" y="2571750"/>
            <a:ext cx="40386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4675" indent="-574675"/>
            <a:r>
              <a:rPr lang="de-DE" sz="1600" b="0"/>
              <a:t>Idee: 	Für die Adaptation des Strategieparameters wird der gleiche Prozeß genutzt wie bei der Optimierung der Objektparameter </a:t>
            </a:r>
            <a:r>
              <a:rPr lang="de-DE" sz="1600" b="0" i="1"/>
              <a:t>x</a:t>
            </a:r>
            <a:r>
              <a:rPr lang="de-DE" sz="1600" b="0" i="1" baseline="-25000"/>
              <a:t>i</a:t>
            </a:r>
            <a:r>
              <a:rPr lang="de-DE" sz="1600" b="0" i="1"/>
              <a:t>.</a:t>
            </a:r>
          </a:p>
          <a:p>
            <a:pPr marL="574675" indent="-574675"/>
            <a:endParaRPr lang="de-DE" sz="1600" b="0" i="1"/>
          </a:p>
        </p:txBody>
      </p:sp>
      <p:sp>
        <p:nvSpPr>
          <p:cNvPr id="320529" name="Text Box 17"/>
          <p:cNvSpPr txBox="1">
            <a:spLocks noChangeArrowheads="1"/>
          </p:cNvSpPr>
          <p:nvPr/>
        </p:nvSpPr>
        <p:spPr bwMode="auto">
          <a:xfrm>
            <a:off x="946150" y="1004888"/>
            <a:ext cx="149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Chromosom:</a:t>
            </a:r>
          </a:p>
        </p:txBody>
      </p:sp>
      <p:sp>
        <p:nvSpPr>
          <p:cNvPr id="320530" name="Text Box 18"/>
          <p:cNvSpPr txBox="1">
            <a:spLocks noChangeArrowheads="1"/>
          </p:cNvSpPr>
          <p:nvPr/>
        </p:nvSpPr>
        <p:spPr bwMode="auto">
          <a:xfrm>
            <a:off x="990600" y="4038600"/>
            <a:ext cx="296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Anpassung der Schrittweite</a:t>
            </a:r>
          </a:p>
        </p:txBody>
      </p:sp>
      <p:sp>
        <p:nvSpPr>
          <p:cNvPr id="320531" name="Text Box 19"/>
          <p:cNvSpPr txBox="1">
            <a:spLocks noChangeArrowheads="1"/>
          </p:cNvSpPr>
          <p:nvPr/>
        </p:nvSpPr>
        <p:spPr bwMode="auto">
          <a:xfrm>
            <a:off x="1009650" y="4876800"/>
            <a:ext cx="348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0"/>
              <a:t>Anpassung der Objektparameter</a:t>
            </a:r>
          </a:p>
        </p:txBody>
      </p:sp>
      <p:sp>
        <p:nvSpPr>
          <p:cNvPr id="320532" name="AutoShape 20"/>
          <p:cNvSpPr>
            <a:spLocks noChangeAspect="1" noChangeArrowheads="1" noTextEdit="1"/>
          </p:cNvSpPr>
          <p:nvPr/>
        </p:nvSpPr>
        <p:spPr bwMode="auto">
          <a:xfrm>
            <a:off x="1371600" y="5257800"/>
            <a:ext cx="3810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0533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61"/>
          <a:stretch>
            <a:fillRect/>
          </a:stretch>
        </p:blipFill>
        <p:spPr bwMode="auto">
          <a:xfrm>
            <a:off x="1371600" y="5410200"/>
            <a:ext cx="3886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34" name="AutoShape 22"/>
          <p:cNvSpPr>
            <a:spLocks noChangeAspect="1" noChangeArrowheads="1" noTextEdit="1"/>
          </p:cNvSpPr>
          <p:nvPr/>
        </p:nvSpPr>
        <p:spPr bwMode="auto">
          <a:xfrm>
            <a:off x="3505200" y="5867400"/>
            <a:ext cx="39989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0535" name="Picture 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867400"/>
            <a:ext cx="40005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536" name="Picture 24" descr="normal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66775"/>
            <a:ext cx="32004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537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mutative</a:t>
            </a:r>
            <a:r>
              <a:rPr lang="de-DE" dirty="0"/>
              <a:t> </a:t>
            </a:r>
            <a:r>
              <a:rPr lang="de-DE" dirty="0" smtClean="0"/>
              <a:t>Selbstadaptation</a:t>
            </a:r>
            <a:endParaRPr lang="de-DE" dirty="0"/>
          </a:p>
        </p:txBody>
      </p:sp>
      <p:sp>
        <p:nvSpPr>
          <p:cNvPr id="320538" name="Text Box 26"/>
          <p:cNvSpPr txBox="1">
            <a:spLocks noChangeArrowheads="1"/>
          </p:cNvSpPr>
          <p:nvPr/>
        </p:nvSpPr>
        <p:spPr bwMode="auto">
          <a:xfrm>
            <a:off x="2133600" y="1981200"/>
            <a:ext cx="1235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000"/>
              <a:t>Objekt- parameter</a:t>
            </a:r>
          </a:p>
        </p:txBody>
      </p:sp>
      <p:sp>
        <p:nvSpPr>
          <p:cNvPr id="320539" name="Text Box 27"/>
          <p:cNvSpPr txBox="1">
            <a:spLocks noChangeArrowheads="1"/>
          </p:cNvSpPr>
          <p:nvPr/>
        </p:nvSpPr>
        <p:spPr bwMode="auto">
          <a:xfrm rot="3144235">
            <a:off x="3763963" y="1849437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000"/>
              <a:t>Strategie- parameter</a:t>
            </a:r>
          </a:p>
        </p:txBody>
      </p:sp>
      <p:sp>
        <p:nvSpPr>
          <p:cNvPr id="320540" name="AutoShape 28"/>
          <p:cNvSpPr>
            <a:spLocks/>
          </p:cNvSpPr>
          <p:nvPr/>
        </p:nvSpPr>
        <p:spPr bwMode="auto">
          <a:xfrm rot="5400000">
            <a:off x="2324100" y="495300"/>
            <a:ext cx="228600" cy="27432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90FF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5875" name="Picture 3" descr="H:\untitled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80594"/>
            <a:ext cx="1959987" cy="145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090FF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090FF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13659</TotalTime>
  <Words>1851</Words>
  <Application>Microsoft Office PowerPoint</Application>
  <PresentationFormat>On-screen Show (4:3)</PresentationFormat>
  <Paragraphs>544</Paragraphs>
  <Slides>46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Custom Design</vt:lpstr>
      <vt:lpstr>Equation</vt:lpstr>
      <vt:lpstr>Designer Drawing</vt:lpstr>
      <vt:lpstr>Evolutionsstrategie / Genetischer Algorithmus</vt:lpstr>
      <vt:lpstr>Evolutionäre Algorithmen</vt:lpstr>
      <vt:lpstr>Evolutionsstrategie (ES): Hintergrund</vt:lpstr>
      <vt:lpstr>PowerPoint Presentation</vt:lpstr>
      <vt:lpstr>Mutationsweite</vt:lpstr>
      <vt:lpstr>Schrittweitenanpassung</vt:lpstr>
      <vt:lpstr>Anpassung der Mutationsstärke</vt:lpstr>
      <vt:lpstr>Selbstadaptation der Mutationsweite</vt:lpstr>
      <vt:lpstr>mutative Selbstadaptation</vt:lpstr>
      <vt:lpstr>Individuelle Schrittweiten</vt:lpstr>
      <vt:lpstr> mutative Schrittweitensteuerung</vt:lpstr>
      <vt:lpstr>Source</vt:lpstr>
      <vt:lpstr>Kugelmodell</vt:lpstr>
      <vt:lpstr>Kugelmodell</vt:lpstr>
      <vt:lpstr>skalierte Kugelmodell</vt:lpstr>
      <vt:lpstr>skaliertes Kugelmodell</vt:lpstr>
      <vt:lpstr>Beispiel – individuelle Schrittweiten</vt:lpstr>
      <vt:lpstr>Probleme</vt:lpstr>
      <vt:lpstr>Derandomisierte Verfahren</vt:lpstr>
      <vt:lpstr>Kumulation der Schrittweiten</vt:lpstr>
      <vt:lpstr>Richtung der Mutation</vt:lpstr>
      <vt:lpstr>PowerPoint Presentation</vt:lpstr>
      <vt:lpstr>Ackley‘s Testfunktion</vt:lpstr>
      <vt:lpstr>CMA</vt:lpstr>
      <vt:lpstr>Zusammenfassung</vt:lpstr>
      <vt:lpstr>Teil II</vt:lpstr>
      <vt:lpstr>Genetische Algorithmen (GA):</vt:lpstr>
      <vt:lpstr>Das Travelling Salesman Problem</vt:lpstr>
      <vt:lpstr>Repräsentation/Kodierung</vt:lpstr>
      <vt:lpstr>Pfad Repräsentation</vt:lpstr>
      <vt:lpstr>Pfad Repräsentation</vt:lpstr>
      <vt:lpstr>Partially Matched Crossover (PMX)</vt:lpstr>
      <vt:lpstr>Ordinal Representation</vt:lpstr>
      <vt:lpstr>Ordinal Representation</vt:lpstr>
      <vt:lpstr>Qualitätsfunktion</vt:lpstr>
      <vt:lpstr>Ergebnis</vt:lpstr>
      <vt:lpstr>Testfunktion</vt:lpstr>
      <vt:lpstr>Optimierung 60 Städte</vt:lpstr>
      <vt:lpstr>Zusammenfassung</vt:lpstr>
      <vt:lpstr>Selektion I</vt:lpstr>
      <vt:lpstr>Selektion II</vt:lpstr>
      <vt:lpstr>Selektionsdruck</vt:lpstr>
      <vt:lpstr>Ackley‘s Testfunktion</vt:lpstr>
      <vt:lpstr>Selektionsdruck - Beispiel</vt:lpstr>
      <vt:lpstr>Selektionsstrategie</vt:lpstr>
      <vt:lpstr>PowerPoint Presentation</vt:lpstr>
    </vt:vector>
  </TitlesOfParts>
  <Company>Honda Research Institute Europe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Latitude D610</dc:creator>
  <cp:lastModifiedBy>Markus Olhofer</cp:lastModifiedBy>
  <cp:revision>148</cp:revision>
  <dcterms:created xsi:type="dcterms:W3CDTF">2007-05-23T12:34:49Z</dcterms:created>
  <dcterms:modified xsi:type="dcterms:W3CDTF">2013-07-02T13:36:37Z</dcterms:modified>
</cp:coreProperties>
</file>